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m4a" ContentType="audio/mp4"/>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handoutMasterIdLst>
    <p:handoutMasterId r:id="rId25"/>
  </p:handoutMasterIdLst>
  <p:sldIdLst>
    <p:sldId id="419" r:id="rId2"/>
    <p:sldId id="324" r:id="rId3"/>
    <p:sldId id="285" r:id="rId4"/>
    <p:sldId id="263" r:id="rId5"/>
    <p:sldId id="284" r:id="rId6"/>
    <p:sldId id="266" r:id="rId7"/>
    <p:sldId id="287" r:id="rId8"/>
    <p:sldId id="375" r:id="rId9"/>
    <p:sldId id="411" r:id="rId10"/>
    <p:sldId id="417" r:id="rId11"/>
    <p:sldId id="432" r:id="rId12"/>
    <p:sldId id="433" r:id="rId13"/>
    <p:sldId id="418" r:id="rId14"/>
    <p:sldId id="273" r:id="rId15"/>
    <p:sldId id="297" r:id="rId16"/>
    <p:sldId id="414" r:id="rId17"/>
    <p:sldId id="431" r:id="rId18"/>
    <p:sldId id="427" r:id="rId19"/>
    <p:sldId id="400" r:id="rId20"/>
    <p:sldId id="403" r:id="rId21"/>
    <p:sldId id="389" r:id="rId22"/>
    <p:sldId id="372"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ry Specer" initials="GS" lastIdx="26"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01820"/>
    <a:srgbClr val="A6192E"/>
    <a:srgbClr val="B2B4B3"/>
    <a:srgbClr val="3F9C35"/>
    <a:srgbClr val="08B4B3"/>
    <a:srgbClr val="C02223"/>
    <a:srgbClr val="D8E6F0"/>
    <a:srgbClr val="EBD856"/>
    <a:srgbClr val="7E95A6"/>
    <a:srgbClr val="35587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73" autoAdjust="0"/>
    <p:restoredTop sz="91083" autoAdjust="0"/>
  </p:normalViewPr>
  <p:slideViewPr>
    <p:cSldViewPr snapToGrid="0" snapToObjects="1">
      <p:cViewPr>
        <p:scale>
          <a:sx n="126" d="100"/>
          <a:sy n="126" d="100"/>
        </p:scale>
        <p:origin x="416" y="-6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commentAuthors" Target="commentAuthors.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FC4EC35-D710-A740-A94D-803B284F2452}" type="datetimeFigureOut">
              <a:rPr lang="en-US" smtClean="0">
                <a:latin typeface="Arial" charset="0"/>
              </a:rPr>
              <a:t>6/14/16</a:t>
            </a:fld>
            <a:endParaRPr lang="en-US" dirty="0">
              <a:latin typeface="Arial"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6B0EBA3-E2B7-FF46-8579-7F3F4989EDD5}" type="slidenum">
              <a:rPr lang="en-US" smtClean="0">
                <a:latin typeface="Arial" charset="0"/>
              </a:rPr>
              <a:t>‹#›</a:t>
            </a:fld>
            <a:endParaRPr lang="en-US" dirty="0">
              <a:latin typeface="Arial" charset="0"/>
            </a:endParaRPr>
          </a:p>
        </p:txBody>
      </p:sp>
    </p:spTree>
    <p:extLst>
      <p:ext uri="{BB962C8B-B14F-4D97-AF65-F5344CB8AC3E}">
        <p14:creationId xmlns:p14="http://schemas.microsoft.com/office/powerpoint/2010/main" val="20456414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rial"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rial" charset="0"/>
              </a:defRPr>
            </a:lvl1pPr>
          </a:lstStyle>
          <a:p>
            <a:fld id="{E5A2DCD0-7172-E846-8617-E89CDE28749B}" type="datetimeFigureOut">
              <a:rPr lang="en-US" smtClean="0"/>
              <a:pPr/>
              <a:t>6/14/16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rial"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rial" charset="0"/>
              </a:defRPr>
            </a:lvl1pPr>
          </a:lstStyle>
          <a:p>
            <a:fld id="{A77D7DB9-0ED9-4043-A48E-6E6415264005}" type="slidenum">
              <a:rPr lang="en-US" smtClean="0"/>
              <a:pPr/>
              <a:t>‹#›</a:t>
            </a:fld>
            <a:endParaRPr lang="en-US" dirty="0"/>
          </a:p>
        </p:txBody>
      </p:sp>
    </p:spTree>
    <p:extLst>
      <p:ext uri="{BB962C8B-B14F-4D97-AF65-F5344CB8AC3E}">
        <p14:creationId xmlns:p14="http://schemas.microsoft.com/office/powerpoint/2010/main" val="3877992664"/>
      </p:ext>
    </p:extLst>
  </p:cSld>
  <p:clrMap bg1="lt1" tx1="dk1" bg2="lt2" tx2="dk2" accent1="accent1" accent2="accent2" accent3="accent3" accent4="accent4" accent5="accent5" accent6="accent6" hlink="hlink" folHlink="folHlink"/>
  <p:notesStyle>
    <a:lvl1pPr marL="0" algn="l" defTabSz="457200" rtl="0" eaLnBrk="1" latinLnBrk="0" hangingPunct="1">
      <a:defRPr sz="1200" b="0" i="0" kern="1200">
        <a:solidFill>
          <a:schemeClr val="tx1"/>
        </a:solidFill>
        <a:latin typeface="Arial" charset="0"/>
        <a:ea typeface="+mn-ea"/>
        <a:cs typeface="+mn-cs"/>
      </a:defRPr>
    </a:lvl1pPr>
    <a:lvl2pPr marL="457200" algn="l" defTabSz="457200" rtl="0" eaLnBrk="1" latinLnBrk="0" hangingPunct="1">
      <a:defRPr sz="1200" b="0" i="0" kern="1200">
        <a:solidFill>
          <a:schemeClr val="tx1"/>
        </a:solidFill>
        <a:latin typeface="Arial" charset="0"/>
        <a:ea typeface="+mn-ea"/>
        <a:cs typeface="+mn-cs"/>
      </a:defRPr>
    </a:lvl2pPr>
    <a:lvl3pPr marL="914400" algn="l" defTabSz="457200" rtl="0" eaLnBrk="1" latinLnBrk="0" hangingPunct="1">
      <a:defRPr sz="1200" b="0" i="0" kern="1200">
        <a:solidFill>
          <a:schemeClr val="tx1"/>
        </a:solidFill>
        <a:latin typeface="Arial" charset="0"/>
        <a:ea typeface="+mn-ea"/>
        <a:cs typeface="+mn-cs"/>
      </a:defRPr>
    </a:lvl3pPr>
    <a:lvl4pPr marL="1371600" algn="l" defTabSz="457200" rtl="0" eaLnBrk="1" latinLnBrk="0" hangingPunct="1">
      <a:defRPr sz="1200" b="0" i="0" kern="1200">
        <a:solidFill>
          <a:schemeClr val="tx1"/>
        </a:solidFill>
        <a:latin typeface="Arial" charset="0"/>
        <a:ea typeface="+mn-ea"/>
        <a:cs typeface="+mn-cs"/>
      </a:defRPr>
    </a:lvl4pPr>
    <a:lvl5pPr marL="1828800" algn="l" defTabSz="457200" rtl="0" eaLnBrk="1" latinLnBrk="0" hangingPunct="1">
      <a:defRPr sz="1200" b="0" i="0" kern="1200">
        <a:solidFill>
          <a:schemeClr val="tx1"/>
        </a:solidFill>
        <a:latin typeface="Arial"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a:t>
            </a:fld>
            <a:endParaRPr lang="en-US" dirty="0"/>
          </a:p>
        </p:txBody>
      </p:sp>
    </p:spTree>
    <p:extLst>
      <p:ext uri="{BB962C8B-B14F-4D97-AF65-F5344CB8AC3E}">
        <p14:creationId xmlns:p14="http://schemas.microsoft.com/office/powerpoint/2010/main" val="1800744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10</a:t>
            </a:fld>
            <a:endParaRPr lang="en-US" dirty="0"/>
          </a:p>
        </p:txBody>
      </p:sp>
    </p:spTree>
    <p:extLst>
      <p:ext uri="{BB962C8B-B14F-4D97-AF65-F5344CB8AC3E}">
        <p14:creationId xmlns:p14="http://schemas.microsoft.com/office/powerpoint/2010/main" val="4126664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11</a:t>
            </a:fld>
            <a:endParaRPr lang="en-US" dirty="0"/>
          </a:p>
        </p:txBody>
      </p:sp>
    </p:spTree>
    <p:extLst>
      <p:ext uri="{BB962C8B-B14F-4D97-AF65-F5344CB8AC3E}">
        <p14:creationId xmlns:p14="http://schemas.microsoft.com/office/powerpoint/2010/main" val="923471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12</a:t>
            </a:fld>
            <a:endParaRPr lang="en-US" dirty="0"/>
          </a:p>
        </p:txBody>
      </p:sp>
    </p:spTree>
    <p:extLst>
      <p:ext uri="{BB962C8B-B14F-4D97-AF65-F5344CB8AC3E}">
        <p14:creationId xmlns:p14="http://schemas.microsoft.com/office/powerpoint/2010/main" val="2094761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A77D7DB9-0ED9-4043-A48E-6E6415264005}" type="slidenum">
              <a:rPr lang="en-US" smtClean="0"/>
              <a:t>13</a:t>
            </a:fld>
            <a:endParaRPr lang="en-US" dirty="0"/>
          </a:p>
        </p:txBody>
      </p:sp>
    </p:spTree>
    <p:extLst>
      <p:ext uri="{BB962C8B-B14F-4D97-AF65-F5344CB8AC3E}">
        <p14:creationId xmlns:p14="http://schemas.microsoft.com/office/powerpoint/2010/main" val="4197117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14</a:t>
            </a:fld>
            <a:endParaRPr lang="en-US" dirty="0"/>
          </a:p>
        </p:txBody>
      </p:sp>
    </p:spTree>
    <p:extLst>
      <p:ext uri="{BB962C8B-B14F-4D97-AF65-F5344CB8AC3E}">
        <p14:creationId xmlns:p14="http://schemas.microsoft.com/office/powerpoint/2010/main" val="1100215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16</a:t>
            </a:fld>
            <a:endParaRPr lang="en-US" dirty="0"/>
          </a:p>
        </p:txBody>
      </p:sp>
    </p:spTree>
    <p:extLst>
      <p:ext uri="{BB962C8B-B14F-4D97-AF65-F5344CB8AC3E}">
        <p14:creationId xmlns:p14="http://schemas.microsoft.com/office/powerpoint/2010/main" val="3270648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17</a:t>
            </a:fld>
            <a:endParaRPr lang="en-US"/>
          </a:p>
        </p:txBody>
      </p:sp>
    </p:spTree>
    <p:extLst>
      <p:ext uri="{BB962C8B-B14F-4D97-AF65-F5344CB8AC3E}">
        <p14:creationId xmlns:p14="http://schemas.microsoft.com/office/powerpoint/2010/main" val="2537335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18</a:t>
            </a:fld>
            <a:endParaRPr lang="en-US" dirty="0"/>
          </a:p>
        </p:txBody>
      </p:sp>
    </p:spTree>
    <p:extLst>
      <p:ext uri="{BB962C8B-B14F-4D97-AF65-F5344CB8AC3E}">
        <p14:creationId xmlns:p14="http://schemas.microsoft.com/office/powerpoint/2010/main" val="596067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At</a:t>
            </a:r>
            <a:r>
              <a:rPr lang="en-US" baseline="0" dirty="0" smtClean="0"/>
              <a:t> the end of your shift, remove the loner from your hip and press and hold the power button for about 3 seconds. The device will go into shutdown sequence. The green light on the Loner device may flash for up to 10 minutes while it disconnects. </a:t>
            </a:r>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19</a:t>
            </a:fld>
            <a:endParaRPr lang="en-US" dirty="0"/>
          </a:p>
        </p:txBody>
      </p:sp>
    </p:spTree>
    <p:extLst>
      <p:ext uri="{BB962C8B-B14F-4D97-AF65-F5344CB8AC3E}">
        <p14:creationId xmlns:p14="http://schemas.microsoft.com/office/powerpoint/2010/main" val="2537335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It is recommended that you charge your</a:t>
            </a:r>
            <a:r>
              <a:rPr lang="en-US" baseline="0" dirty="0" smtClean="0"/>
              <a:t> Loner device after every use. Simply plug the charger into the bottom of device, while it’s charging red lights will flash at the base of the device and once it’s fully charged, these lights will be solid red. Charging Loner device from fully dead takes approximately 4 hours.</a:t>
            </a:r>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20</a:t>
            </a:fld>
            <a:endParaRPr lang="en-US" dirty="0"/>
          </a:p>
        </p:txBody>
      </p:sp>
    </p:spTree>
    <p:extLst>
      <p:ext uri="{BB962C8B-B14F-4D97-AF65-F5344CB8AC3E}">
        <p14:creationId xmlns:p14="http://schemas.microsoft.com/office/powerpoint/2010/main" val="2537335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2</a:t>
            </a:fld>
            <a:endParaRPr lang="en-US" dirty="0"/>
          </a:p>
        </p:txBody>
      </p:sp>
    </p:spTree>
    <p:extLst>
      <p:ext uri="{BB962C8B-B14F-4D97-AF65-F5344CB8AC3E}">
        <p14:creationId xmlns:p14="http://schemas.microsoft.com/office/powerpoint/2010/main" val="2031412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21</a:t>
            </a:fld>
            <a:endParaRPr lang="en-US" dirty="0"/>
          </a:p>
        </p:txBody>
      </p:sp>
    </p:spTree>
    <p:extLst>
      <p:ext uri="{BB962C8B-B14F-4D97-AF65-F5344CB8AC3E}">
        <p14:creationId xmlns:p14="http://schemas.microsoft.com/office/powerpoint/2010/main" val="823378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22</a:t>
            </a:fld>
            <a:endParaRPr lang="en-US" dirty="0"/>
          </a:p>
        </p:txBody>
      </p:sp>
    </p:spTree>
    <p:extLst>
      <p:ext uri="{BB962C8B-B14F-4D97-AF65-F5344CB8AC3E}">
        <p14:creationId xmlns:p14="http://schemas.microsoft.com/office/powerpoint/2010/main" val="143542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Is there any questions</a:t>
            </a:r>
            <a:r>
              <a:rPr lang="en-US" baseline="0" dirty="0" smtClean="0"/>
              <a:t> so far? </a:t>
            </a:r>
          </a:p>
          <a:p>
            <a:endParaRPr lang="en-US" baseline="0" dirty="0" smtClean="0"/>
          </a:p>
          <a:p>
            <a:r>
              <a:rPr lang="en-US" dirty="0" smtClean="0"/>
              <a:t>So</a:t>
            </a:r>
            <a:r>
              <a:rPr lang="en-US" baseline="0" dirty="0" smtClean="0"/>
              <a:t> now</a:t>
            </a:r>
            <a:r>
              <a:rPr lang="en-US" dirty="0" smtClean="0"/>
              <a:t> we’re going to talk about the physical</a:t>
            </a:r>
            <a:r>
              <a:rPr lang="en-US" baseline="0" dirty="0" smtClean="0"/>
              <a:t> components on each of the device so you can get familiar with the parts you’ll be interacting with while using it.</a:t>
            </a:r>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3</a:t>
            </a:fld>
            <a:endParaRPr lang="en-US" dirty="0"/>
          </a:p>
        </p:txBody>
      </p:sp>
    </p:spTree>
    <p:extLst>
      <p:ext uri="{BB962C8B-B14F-4D97-AF65-F5344CB8AC3E}">
        <p14:creationId xmlns:p14="http://schemas.microsoft.com/office/powerpoint/2010/main" val="2436948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 Loner device has three primary components. The power,  </a:t>
            </a:r>
            <a:r>
              <a:rPr lang="en-US" baseline="0" dirty="0" smtClean="0"/>
              <a:t>the belt clip, and the latch. We’ll talk more about how you’ll interact with these in the next section.</a:t>
            </a:r>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4</a:t>
            </a:fld>
            <a:endParaRPr lang="en-US" dirty="0"/>
          </a:p>
        </p:txBody>
      </p:sp>
    </p:spTree>
    <p:extLst>
      <p:ext uri="{BB962C8B-B14F-4D97-AF65-F5344CB8AC3E}">
        <p14:creationId xmlns:p14="http://schemas.microsoft.com/office/powerpoint/2010/main" val="3482057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Questions?</a:t>
            </a:r>
          </a:p>
          <a:p>
            <a:endParaRPr lang="en-US" dirty="0" smtClean="0"/>
          </a:p>
          <a:p>
            <a:r>
              <a:rPr lang="en-US" dirty="0" smtClean="0"/>
              <a:t>So</a:t>
            </a:r>
            <a:r>
              <a:rPr lang="en-US" baseline="0" dirty="0" smtClean="0"/>
              <a:t> now we’re going to talk about what you’re going to do when starting your shift and discuss how to properly set up and turn on your devices for proper use.</a:t>
            </a: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5</a:t>
            </a:fld>
            <a:endParaRPr lang="en-US" dirty="0"/>
          </a:p>
        </p:txBody>
      </p:sp>
    </p:spTree>
    <p:extLst>
      <p:ext uri="{BB962C8B-B14F-4D97-AF65-F5344CB8AC3E}">
        <p14:creationId xmlns:p14="http://schemas.microsoft.com/office/powerpoint/2010/main" val="596067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6</a:t>
            </a:fld>
            <a:endParaRPr lang="en-US" dirty="0"/>
          </a:p>
        </p:txBody>
      </p:sp>
    </p:spTree>
    <p:extLst>
      <p:ext uri="{BB962C8B-B14F-4D97-AF65-F5344CB8AC3E}">
        <p14:creationId xmlns:p14="http://schemas.microsoft.com/office/powerpoint/2010/main" val="2537335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Once you have turned the device on</a:t>
            </a:r>
            <a:r>
              <a:rPr lang="en-US" baseline="0" dirty="0" smtClean="0"/>
              <a:t> all that’s left to do is clip the device to your hip pocket, which is the recommended placement of the device.</a:t>
            </a:r>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7</a:t>
            </a:fld>
            <a:endParaRPr lang="en-US" dirty="0"/>
          </a:p>
        </p:txBody>
      </p:sp>
    </p:spTree>
    <p:extLst>
      <p:ext uri="{BB962C8B-B14F-4D97-AF65-F5344CB8AC3E}">
        <p14:creationId xmlns:p14="http://schemas.microsoft.com/office/powerpoint/2010/main" val="2537335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Wearing the device is an important part of the Loner device’s functionality. While Loner device is on, NEVER leave unattended. The automatic alerts on the device (such</a:t>
            </a:r>
            <a:r>
              <a:rPr lang="en-US" baseline="0" dirty="0" smtClean="0"/>
              <a:t> as No Motion) can be activated and cause false alerts.</a:t>
            </a:r>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8</a:t>
            </a:fld>
            <a:endParaRPr lang="en-US" dirty="0"/>
          </a:p>
        </p:txBody>
      </p:sp>
    </p:spTree>
    <p:extLst>
      <p:ext uri="{BB962C8B-B14F-4D97-AF65-F5344CB8AC3E}">
        <p14:creationId xmlns:p14="http://schemas.microsoft.com/office/powerpoint/2010/main" val="2537335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smtClean="0"/>
              <a:t>.</a:t>
            </a: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9</a:t>
            </a:fld>
            <a:endParaRPr lang="en-US" dirty="0"/>
          </a:p>
        </p:txBody>
      </p:sp>
    </p:spTree>
    <p:extLst>
      <p:ext uri="{BB962C8B-B14F-4D97-AF65-F5344CB8AC3E}">
        <p14:creationId xmlns:p14="http://schemas.microsoft.com/office/powerpoint/2010/main" val="596067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0F5DAF-0D43-6945-BBC0-9038AE5B47EA}" type="datetimeFigureOut">
              <a:rPr lang="en-US" smtClean="0"/>
              <a:t>6/14/16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A5CBB4-DB4F-4B42-B215-C7C491FC48FA}" type="slidenum">
              <a:rPr lang="en-US" smtClean="0"/>
              <a:t>‹#›</a:t>
            </a:fld>
            <a:endParaRPr lang="en-US" dirty="0"/>
          </a:p>
        </p:txBody>
      </p:sp>
    </p:spTree>
    <p:extLst>
      <p:ext uri="{BB962C8B-B14F-4D97-AF65-F5344CB8AC3E}">
        <p14:creationId xmlns:p14="http://schemas.microsoft.com/office/powerpoint/2010/main" val="232735617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0F5DAF-0D43-6945-BBC0-9038AE5B47EA}" type="datetimeFigureOut">
              <a:rPr lang="en-US" smtClean="0"/>
              <a:t>6/14/16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A5CBB4-DB4F-4B42-B215-C7C491FC48FA}" type="slidenum">
              <a:rPr lang="en-US" smtClean="0"/>
              <a:t>‹#›</a:t>
            </a:fld>
            <a:endParaRPr lang="en-US" dirty="0"/>
          </a:p>
        </p:txBody>
      </p:sp>
    </p:spTree>
    <p:extLst>
      <p:ext uri="{BB962C8B-B14F-4D97-AF65-F5344CB8AC3E}">
        <p14:creationId xmlns:p14="http://schemas.microsoft.com/office/powerpoint/2010/main" val="2907166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0F5DAF-0D43-6945-BBC0-9038AE5B47EA}" type="datetimeFigureOut">
              <a:rPr lang="en-US" smtClean="0"/>
              <a:t>6/14/16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A5CBB4-DB4F-4B42-B215-C7C491FC48FA}" type="slidenum">
              <a:rPr lang="en-US" smtClean="0"/>
              <a:t>‹#›</a:t>
            </a:fld>
            <a:endParaRPr lang="en-US" dirty="0"/>
          </a:p>
        </p:txBody>
      </p:sp>
    </p:spTree>
    <p:extLst>
      <p:ext uri="{BB962C8B-B14F-4D97-AF65-F5344CB8AC3E}">
        <p14:creationId xmlns:p14="http://schemas.microsoft.com/office/powerpoint/2010/main" val="2874293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0F5DAF-0D43-6945-BBC0-9038AE5B47EA}" type="datetimeFigureOut">
              <a:rPr lang="en-US" smtClean="0"/>
              <a:t>6/14/16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A5CBB4-DB4F-4B42-B215-C7C491FC48FA}" type="slidenum">
              <a:rPr lang="en-US" smtClean="0"/>
              <a:t>‹#›</a:t>
            </a:fld>
            <a:endParaRPr lang="en-US" dirty="0"/>
          </a:p>
        </p:txBody>
      </p:sp>
    </p:spTree>
    <p:extLst>
      <p:ext uri="{BB962C8B-B14F-4D97-AF65-F5344CB8AC3E}">
        <p14:creationId xmlns:p14="http://schemas.microsoft.com/office/powerpoint/2010/main" val="35381495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0F5DAF-0D43-6945-BBC0-9038AE5B47EA}" type="datetimeFigureOut">
              <a:rPr lang="en-US" smtClean="0"/>
              <a:t>6/14/16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A5CBB4-DB4F-4B42-B215-C7C491FC48FA}" type="slidenum">
              <a:rPr lang="en-US" smtClean="0"/>
              <a:t>‹#›</a:t>
            </a:fld>
            <a:endParaRPr lang="en-US" dirty="0"/>
          </a:p>
        </p:txBody>
      </p:sp>
    </p:spTree>
    <p:extLst>
      <p:ext uri="{BB962C8B-B14F-4D97-AF65-F5344CB8AC3E}">
        <p14:creationId xmlns:p14="http://schemas.microsoft.com/office/powerpoint/2010/main" val="242507155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0F5DAF-0D43-6945-BBC0-9038AE5B47EA}" type="datetimeFigureOut">
              <a:rPr lang="en-US" smtClean="0"/>
              <a:t>6/14/16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A5CBB4-DB4F-4B42-B215-C7C491FC48FA}" type="slidenum">
              <a:rPr lang="en-US" smtClean="0"/>
              <a:t>‹#›</a:t>
            </a:fld>
            <a:endParaRPr lang="en-US" dirty="0"/>
          </a:p>
        </p:txBody>
      </p:sp>
    </p:spTree>
    <p:extLst>
      <p:ext uri="{BB962C8B-B14F-4D97-AF65-F5344CB8AC3E}">
        <p14:creationId xmlns:p14="http://schemas.microsoft.com/office/powerpoint/2010/main" val="799374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0F5DAF-0D43-6945-BBC0-9038AE5B47EA}" type="datetimeFigureOut">
              <a:rPr lang="en-US" smtClean="0"/>
              <a:t>6/14/16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5A5CBB4-DB4F-4B42-B215-C7C491FC48FA}" type="slidenum">
              <a:rPr lang="en-US" smtClean="0"/>
              <a:t>‹#›</a:t>
            </a:fld>
            <a:endParaRPr lang="en-US" dirty="0"/>
          </a:p>
        </p:txBody>
      </p:sp>
    </p:spTree>
    <p:extLst>
      <p:ext uri="{BB962C8B-B14F-4D97-AF65-F5344CB8AC3E}">
        <p14:creationId xmlns:p14="http://schemas.microsoft.com/office/powerpoint/2010/main" val="2039178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0F5DAF-0D43-6945-BBC0-9038AE5B47EA}" type="datetimeFigureOut">
              <a:rPr lang="en-US" smtClean="0"/>
              <a:t>6/14/16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5A5CBB4-DB4F-4B42-B215-C7C491FC48FA}" type="slidenum">
              <a:rPr lang="en-US" smtClean="0"/>
              <a:t>‹#›</a:t>
            </a:fld>
            <a:endParaRPr lang="en-US" dirty="0"/>
          </a:p>
        </p:txBody>
      </p:sp>
    </p:spTree>
    <p:extLst>
      <p:ext uri="{BB962C8B-B14F-4D97-AF65-F5344CB8AC3E}">
        <p14:creationId xmlns:p14="http://schemas.microsoft.com/office/powerpoint/2010/main" val="2812578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0F5DAF-0D43-6945-BBC0-9038AE5B47EA}" type="datetimeFigureOut">
              <a:rPr lang="en-US" smtClean="0"/>
              <a:t>6/14/16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5A5CBB4-DB4F-4B42-B215-C7C491FC48FA}" type="slidenum">
              <a:rPr lang="en-US" smtClean="0"/>
              <a:t>‹#›</a:t>
            </a:fld>
            <a:endParaRPr lang="en-US" dirty="0"/>
          </a:p>
        </p:txBody>
      </p:sp>
    </p:spTree>
    <p:extLst>
      <p:ext uri="{BB962C8B-B14F-4D97-AF65-F5344CB8AC3E}">
        <p14:creationId xmlns:p14="http://schemas.microsoft.com/office/powerpoint/2010/main" val="1188137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0F5DAF-0D43-6945-BBC0-9038AE5B47EA}" type="datetimeFigureOut">
              <a:rPr lang="en-US" smtClean="0"/>
              <a:t>6/14/16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A5CBB4-DB4F-4B42-B215-C7C491FC48FA}" type="slidenum">
              <a:rPr lang="en-US" smtClean="0"/>
              <a:t>‹#›</a:t>
            </a:fld>
            <a:endParaRPr lang="en-US" dirty="0"/>
          </a:p>
        </p:txBody>
      </p:sp>
    </p:spTree>
    <p:extLst>
      <p:ext uri="{BB962C8B-B14F-4D97-AF65-F5344CB8AC3E}">
        <p14:creationId xmlns:p14="http://schemas.microsoft.com/office/powerpoint/2010/main" val="2861524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0F5DAF-0D43-6945-BBC0-9038AE5B47EA}" type="datetimeFigureOut">
              <a:rPr lang="en-US" smtClean="0"/>
              <a:t>6/14/16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A5CBB4-DB4F-4B42-B215-C7C491FC48FA}" type="slidenum">
              <a:rPr lang="en-US" smtClean="0"/>
              <a:t>‹#›</a:t>
            </a:fld>
            <a:endParaRPr lang="en-US" dirty="0"/>
          </a:p>
        </p:txBody>
      </p:sp>
    </p:spTree>
    <p:extLst>
      <p:ext uri="{BB962C8B-B14F-4D97-AF65-F5344CB8AC3E}">
        <p14:creationId xmlns:p14="http://schemas.microsoft.com/office/powerpoint/2010/main" val="320388082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1" y="1600202"/>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1" y="6356352"/>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Arial" charset="0"/>
              </a:defRPr>
            </a:lvl1pPr>
          </a:lstStyle>
          <a:p>
            <a:fld id="{9D0F5DAF-0D43-6945-BBC0-9038AE5B47EA}" type="datetimeFigureOut">
              <a:rPr lang="en-US" smtClean="0"/>
              <a:pPr/>
              <a:t>6/14/16</a:t>
            </a:fld>
            <a:endParaRPr lang="en-US" dirty="0"/>
          </a:p>
        </p:txBody>
      </p:sp>
      <p:sp>
        <p:nvSpPr>
          <p:cNvPr id="5" name="Footer Placeholder 4"/>
          <p:cNvSpPr>
            <a:spLocks noGrp="1"/>
          </p:cNvSpPr>
          <p:nvPr>
            <p:ph type="ftr" sz="quarter" idx="3"/>
          </p:nvPr>
        </p:nvSpPr>
        <p:spPr>
          <a:xfrm>
            <a:off x="3124201" y="6356352"/>
            <a:ext cx="2895600" cy="365125"/>
          </a:xfrm>
          <a:prstGeom prst="rect">
            <a:avLst/>
          </a:prstGeom>
        </p:spPr>
        <p:txBody>
          <a:bodyPr vert="horz" lIns="91440" tIns="45720" rIns="91440" bIns="45720" rtlCol="0" anchor="ctr"/>
          <a:lstStyle>
            <a:lvl1pPr algn="ctr">
              <a:defRPr sz="1200" b="0" i="0">
                <a:solidFill>
                  <a:schemeClr val="tx1">
                    <a:tint val="75000"/>
                  </a:schemeClr>
                </a:solidFill>
                <a:latin typeface="Arial" charset="0"/>
              </a:defRPr>
            </a:lvl1pPr>
          </a:lstStyle>
          <a:p>
            <a:endParaRPr lang="en-US" dirty="0"/>
          </a:p>
        </p:txBody>
      </p:sp>
      <p:sp>
        <p:nvSpPr>
          <p:cNvPr id="6" name="Slide Number Placeholder 5"/>
          <p:cNvSpPr>
            <a:spLocks noGrp="1"/>
          </p:cNvSpPr>
          <p:nvPr>
            <p:ph type="sldNum" sz="quarter" idx="4"/>
          </p:nvPr>
        </p:nvSpPr>
        <p:spPr>
          <a:xfrm>
            <a:off x="6553201" y="6356352"/>
            <a:ext cx="2133600" cy="365125"/>
          </a:xfrm>
          <a:prstGeom prst="rect">
            <a:avLst/>
          </a:prstGeom>
        </p:spPr>
        <p:txBody>
          <a:bodyPr vert="horz" lIns="91440" tIns="45720" rIns="91440" bIns="45720" rtlCol="0" anchor="ctr"/>
          <a:lstStyle>
            <a:lvl1pPr algn="r">
              <a:defRPr sz="1200" b="0" i="0">
                <a:solidFill>
                  <a:schemeClr val="tx1">
                    <a:tint val="75000"/>
                  </a:schemeClr>
                </a:solidFill>
                <a:latin typeface="Arial" charset="0"/>
              </a:defRPr>
            </a:lvl1pPr>
          </a:lstStyle>
          <a:p>
            <a:fld id="{15A5CBB4-DB4F-4B42-B215-C7C491FC48FA}" type="slidenum">
              <a:rPr lang="en-US" smtClean="0"/>
              <a:pPr/>
              <a:t>‹#›</a:t>
            </a:fld>
            <a:endParaRPr lang="en-US" dirty="0"/>
          </a:p>
        </p:txBody>
      </p:sp>
    </p:spTree>
    <p:extLst>
      <p:ext uri="{BB962C8B-B14F-4D97-AF65-F5344CB8AC3E}">
        <p14:creationId xmlns:p14="http://schemas.microsoft.com/office/powerpoint/2010/main" val="3037644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b="0" i="0" kern="1200">
          <a:solidFill>
            <a:schemeClr val="tx1"/>
          </a:solidFill>
          <a:latin typeface="Arial" charset="0"/>
          <a:ea typeface="+mj-ea"/>
          <a:cs typeface="+mj-cs"/>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Arial" charset="0"/>
          <a:ea typeface="+mn-ea"/>
          <a:cs typeface="+mn-cs"/>
        </a:defRPr>
      </a:lvl1pPr>
      <a:lvl2pPr marL="742950" indent="-285750" algn="l" defTabSz="457200" rtl="0" eaLnBrk="1" latinLnBrk="0" hangingPunct="1">
        <a:spcBef>
          <a:spcPct val="20000"/>
        </a:spcBef>
        <a:buFont typeface="Arial"/>
        <a:buChar char="–"/>
        <a:defRPr sz="2800" b="0" i="0" kern="1200">
          <a:solidFill>
            <a:schemeClr val="tx1"/>
          </a:solidFill>
          <a:latin typeface="Arial" charset="0"/>
          <a:ea typeface="+mn-ea"/>
          <a:cs typeface="+mn-cs"/>
        </a:defRPr>
      </a:lvl2pPr>
      <a:lvl3pPr marL="1143000" indent="-228600" algn="l" defTabSz="457200" rtl="0" eaLnBrk="1" latinLnBrk="0" hangingPunct="1">
        <a:spcBef>
          <a:spcPct val="20000"/>
        </a:spcBef>
        <a:buFont typeface="Arial"/>
        <a:buChar char="•"/>
        <a:defRPr sz="2400" b="0" i="0" kern="1200">
          <a:solidFill>
            <a:schemeClr val="tx1"/>
          </a:solidFill>
          <a:latin typeface="Arial" charset="0"/>
          <a:ea typeface="+mn-ea"/>
          <a:cs typeface="+mn-cs"/>
        </a:defRPr>
      </a:lvl3pPr>
      <a:lvl4pPr marL="1600200" indent="-228600" algn="l" defTabSz="457200" rtl="0" eaLnBrk="1" latinLnBrk="0" hangingPunct="1">
        <a:spcBef>
          <a:spcPct val="20000"/>
        </a:spcBef>
        <a:buFont typeface="Arial"/>
        <a:buChar char="–"/>
        <a:defRPr sz="2000" b="0" i="0" kern="1200">
          <a:solidFill>
            <a:schemeClr val="tx1"/>
          </a:solidFill>
          <a:latin typeface="Arial" charset="0"/>
          <a:ea typeface="+mn-ea"/>
          <a:cs typeface="+mn-cs"/>
        </a:defRPr>
      </a:lvl4pPr>
      <a:lvl5pPr marL="2057400" indent="-228600" algn="l" defTabSz="457200" rtl="0" eaLnBrk="1" latinLnBrk="0" hangingPunct="1">
        <a:spcBef>
          <a:spcPct val="20000"/>
        </a:spcBef>
        <a:buFont typeface="Arial"/>
        <a:buChar char="»"/>
        <a:defRPr sz="2000" b="0" i="0" kern="1200">
          <a:solidFill>
            <a:schemeClr val="tx1"/>
          </a:solidFill>
          <a:latin typeface="Arial"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19.png"/><Relationship Id="rId6" Type="http://schemas.openxmlformats.org/officeDocument/2006/relationships/image" Target="../media/image20.jpg"/><Relationship Id="rId7" Type="http://schemas.openxmlformats.org/officeDocument/2006/relationships/image" Target="../media/image21.png"/><Relationship Id="rId8" Type="http://schemas.openxmlformats.org/officeDocument/2006/relationships/image" Target="../media/image3.emf"/><Relationship Id="rId9" Type="http://schemas.openxmlformats.org/officeDocument/2006/relationships/image" Target="../media/image22.png"/><Relationship Id="rId1" Type="http://schemas.microsoft.com/office/2007/relationships/media" Target="../media/media1.m4a"/><Relationship Id="rId2" Type="http://schemas.openxmlformats.org/officeDocument/2006/relationships/audio" Target="../media/media1.m4a"/></Relationships>
</file>

<file path=ppt/slides/_rels/slide11.xml.rels><?xml version="1.0" encoding="UTF-8" standalone="yes"?>
<Relationships xmlns="http://schemas.openxmlformats.org/package/2006/relationships"><Relationship Id="rId11" Type="http://schemas.openxmlformats.org/officeDocument/2006/relationships/image" Target="../media/image9.png"/><Relationship Id="rId12" Type="http://schemas.openxmlformats.org/officeDocument/2006/relationships/image" Target="../media/image10.png"/><Relationship Id="rId13" Type="http://schemas.openxmlformats.org/officeDocument/2006/relationships/image" Target="../media/image22.png"/><Relationship Id="rId1" Type="http://schemas.microsoft.com/office/2007/relationships/media" Target="../media/media1.m4a"/><Relationship Id="rId2" Type="http://schemas.openxmlformats.org/officeDocument/2006/relationships/audio" Target="../media/media1.m4a"/><Relationship Id="rId3" Type="http://schemas.openxmlformats.org/officeDocument/2006/relationships/slideLayout" Target="../slideLayouts/slideLayout2.xml"/><Relationship Id="rId4" Type="http://schemas.openxmlformats.org/officeDocument/2006/relationships/notesSlide" Target="../notesSlides/notesSlide11.xml"/><Relationship Id="rId5" Type="http://schemas.openxmlformats.org/officeDocument/2006/relationships/image" Target="../media/image19.png"/><Relationship Id="rId6" Type="http://schemas.openxmlformats.org/officeDocument/2006/relationships/image" Target="../media/image20.jpg"/><Relationship Id="rId7" Type="http://schemas.openxmlformats.org/officeDocument/2006/relationships/image" Target="../media/image21.png"/><Relationship Id="rId8" Type="http://schemas.openxmlformats.org/officeDocument/2006/relationships/image" Target="../media/image3.emf"/><Relationship Id="rId9" Type="http://schemas.openxmlformats.org/officeDocument/2006/relationships/image" Target="../media/image15.png"/><Relationship Id="rId10" Type="http://schemas.openxmlformats.org/officeDocument/2006/relationships/image" Target="../media/image16.png"/></Relationships>
</file>

<file path=ppt/slides/_rels/slide12.xml.rels><?xml version="1.0" encoding="UTF-8" standalone="yes"?>
<Relationships xmlns="http://schemas.openxmlformats.org/package/2006/relationships"><Relationship Id="rId11" Type="http://schemas.openxmlformats.org/officeDocument/2006/relationships/image" Target="../media/image15.png"/><Relationship Id="rId12" Type="http://schemas.openxmlformats.org/officeDocument/2006/relationships/image" Target="../media/image16.png"/><Relationship Id="rId13" Type="http://schemas.openxmlformats.org/officeDocument/2006/relationships/image" Target="../media/image9.png"/><Relationship Id="rId14" Type="http://schemas.openxmlformats.org/officeDocument/2006/relationships/image" Target="../media/image14.png"/><Relationship Id="rId15" Type="http://schemas.openxmlformats.org/officeDocument/2006/relationships/image" Target="../media/image23.png"/><Relationship Id="rId16" Type="http://schemas.openxmlformats.org/officeDocument/2006/relationships/image" Target="../media/image10.png"/><Relationship Id="rId17" Type="http://schemas.openxmlformats.org/officeDocument/2006/relationships/image" Target="../media/image24.png"/><Relationship Id="rId18" Type="http://schemas.openxmlformats.org/officeDocument/2006/relationships/image" Target="../media/image22.png"/><Relationship Id="rId1" Type="http://schemas.microsoft.com/office/2007/relationships/media" Target="../media/media2.m4a"/><Relationship Id="rId2" Type="http://schemas.openxmlformats.org/officeDocument/2006/relationships/audio" Target="../media/media2.m4a"/><Relationship Id="rId3" Type="http://schemas.microsoft.com/office/2007/relationships/media" Target="../media/media1.m4a"/><Relationship Id="rId4" Type="http://schemas.openxmlformats.org/officeDocument/2006/relationships/audio" Target="../media/media1.m4a"/><Relationship Id="rId5" Type="http://schemas.openxmlformats.org/officeDocument/2006/relationships/slideLayout" Target="../slideLayouts/slideLayout2.xml"/><Relationship Id="rId6" Type="http://schemas.openxmlformats.org/officeDocument/2006/relationships/notesSlide" Target="../notesSlides/notesSlide12.xml"/><Relationship Id="rId7" Type="http://schemas.openxmlformats.org/officeDocument/2006/relationships/image" Target="../media/image19.png"/><Relationship Id="rId8" Type="http://schemas.openxmlformats.org/officeDocument/2006/relationships/image" Target="../media/image20.jpg"/><Relationship Id="rId9" Type="http://schemas.openxmlformats.org/officeDocument/2006/relationships/image" Target="../media/image21.png"/><Relationship Id="rId10" Type="http://schemas.openxmlformats.org/officeDocument/2006/relationships/image" Target="../media/image3.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3.xml"/><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3.emf"/><Relationship Id="rId8" Type="http://schemas.openxmlformats.org/officeDocument/2006/relationships/image" Target="../media/image22.png"/><Relationship Id="rId1" Type="http://schemas.microsoft.com/office/2007/relationships/media" Target="../media/media2.m4a"/><Relationship Id="rId2" Type="http://schemas.openxmlformats.org/officeDocument/2006/relationships/audio" Target="../media/media2.m4a"/></Relationships>
</file>

<file path=ppt/slides/_rels/slide14.xml.rels><?xml version="1.0" encoding="UTF-8" standalone="yes"?>
<Relationships xmlns="http://schemas.openxmlformats.org/package/2006/relationships"><Relationship Id="rId11" Type="http://schemas.openxmlformats.org/officeDocument/2006/relationships/image" Target="../media/image9.png"/><Relationship Id="rId12" Type="http://schemas.openxmlformats.org/officeDocument/2006/relationships/image" Target="../media/image10.png"/><Relationship Id="rId13" Type="http://schemas.openxmlformats.org/officeDocument/2006/relationships/image" Target="../media/image22.png"/><Relationship Id="rId14" Type="http://schemas.openxmlformats.org/officeDocument/2006/relationships/image" Target="../media/image24.png"/><Relationship Id="rId1" Type="http://schemas.microsoft.com/office/2007/relationships/media" Target="../media/media2.m4a"/><Relationship Id="rId2" Type="http://schemas.openxmlformats.org/officeDocument/2006/relationships/audio" Target="../media/media2.m4a"/><Relationship Id="rId3" Type="http://schemas.openxmlformats.org/officeDocument/2006/relationships/slideLayout" Target="../slideLayouts/slideLayout2.xml"/><Relationship Id="rId4" Type="http://schemas.openxmlformats.org/officeDocument/2006/relationships/notesSlide" Target="../notesSlides/notesSlide14.xml"/><Relationship Id="rId5" Type="http://schemas.openxmlformats.org/officeDocument/2006/relationships/image" Target="../media/image14.png"/><Relationship Id="rId6" Type="http://schemas.openxmlformats.org/officeDocument/2006/relationships/image" Target="../media/image16.png"/><Relationship Id="rId7" Type="http://schemas.openxmlformats.org/officeDocument/2006/relationships/image" Target="../media/image7.png"/><Relationship Id="rId8" Type="http://schemas.openxmlformats.org/officeDocument/2006/relationships/image" Target="../media/image23.png"/><Relationship Id="rId9" Type="http://schemas.openxmlformats.org/officeDocument/2006/relationships/image" Target="../media/image3.emf"/><Relationship Id="rId10"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3.emf"/><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4" Type="http://schemas.microsoft.com/office/2007/relationships/hdphoto" Target="../media/hdphoto5.wdp"/><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1" Type="http://schemas.openxmlformats.org/officeDocument/2006/relationships/image" Target="../media/image3.emf"/><Relationship Id="rId12" Type="http://schemas.openxmlformats.org/officeDocument/2006/relationships/image" Target="../media/image32.png"/><Relationship Id="rId13" Type="http://schemas.openxmlformats.org/officeDocument/2006/relationships/image" Target="../media/image22.png"/><Relationship Id="rId1" Type="http://schemas.microsoft.com/office/2007/relationships/media" Target="../media/media3.m4a"/><Relationship Id="rId2" Type="http://schemas.openxmlformats.org/officeDocument/2006/relationships/audio" Target="../media/media3.m4a"/><Relationship Id="rId3" Type="http://schemas.microsoft.com/office/2007/relationships/media" Target="../media/media4.m4a"/><Relationship Id="rId4" Type="http://schemas.openxmlformats.org/officeDocument/2006/relationships/audio" Target="../media/media4.m4a"/><Relationship Id="rId5" Type="http://schemas.openxmlformats.org/officeDocument/2006/relationships/slideLayout" Target="../slideLayouts/slideLayout2.xml"/><Relationship Id="rId6" Type="http://schemas.openxmlformats.org/officeDocument/2006/relationships/notesSlide" Target="../notesSlides/notesSlide16.xml"/><Relationship Id="rId7" Type="http://schemas.openxmlformats.org/officeDocument/2006/relationships/image" Target="../media/image9.png"/><Relationship Id="rId8" Type="http://schemas.openxmlformats.org/officeDocument/2006/relationships/image" Target="../media/image29.png"/><Relationship Id="rId9" Type="http://schemas.openxmlformats.org/officeDocument/2006/relationships/image" Target="../media/image30.png"/><Relationship Id="rId10"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4" Type="http://schemas.microsoft.com/office/2007/relationships/hdphoto" Target="../media/hdphoto6.wdp"/><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9.png"/><Relationship Id="rId5" Type="http://schemas.openxmlformats.org/officeDocument/2006/relationships/image" Target="../media/image29.png"/><Relationship Id="rId6"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4" Type="http://schemas.microsoft.com/office/2007/relationships/hdphoto" Target="../media/hdphoto7.wdp"/><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4" Type="http://schemas.microsoft.com/office/2007/relationships/hdphoto" Target="../media/hdphoto8.wdp"/><Relationship Id="rId5"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4"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0.png"/><Relationship Id="rId6"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9.png"/><Relationship Id="rId5" Type="http://schemas.openxmlformats.org/officeDocument/2006/relationships/image" Target="../media/image3.emf"/><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4"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0" y="0"/>
            <a:ext cx="9144000" cy="6858000"/>
          </a:xfrm>
          <a:prstGeom prst="rect">
            <a:avLst/>
          </a:prstGeom>
          <a:solidFill>
            <a:srgbClr val="18213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sp>
        <p:nvSpPr>
          <p:cNvPr id="27" name="TextBox 26"/>
          <p:cNvSpPr txBox="1"/>
          <p:nvPr/>
        </p:nvSpPr>
        <p:spPr>
          <a:xfrm>
            <a:off x="1350818" y="3160644"/>
            <a:ext cx="6442364" cy="400110"/>
          </a:xfrm>
          <a:prstGeom prst="rect">
            <a:avLst/>
          </a:prstGeom>
          <a:noFill/>
        </p:spPr>
        <p:txBody>
          <a:bodyPr wrap="square" rtlCol="0">
            <a:spAutoFit/>
          </a:bodyPr>
          <a:lstStyle/>
          <a:p>
            <a:pPr algn="ctr"/>
            <a:r>
              <a:rPr lang="en-US" sz="2000" spc="300" dirty="0">
                <a:solidFill>
                  <a:schemeClr val="bg1"/>
                </a:solidFill>
                <a:latin typeface="Arial" charset="0"/>
                <a:cs typeface="Arial" charset="0"/>
              </a:rPr>
              <a:t>The </a:t>
            </a:r>
            <a:r>
              <a:rPr lang="en-US" sz="2000" spc="300" dirty="0" smtClean="0">
                <a:solidFill>
                  <a:schemeClr val="bg1"/>
                </a:solidFill>
                <a:latin typeface="Arial" charset="0"/>
                <a:cs typeface="Arial" charset="0"/>
              </a:rPr>
              <a:t>Loner </a:t>
            </a:r>
            <a:r>
              <a:rPr lang="en-US" sz="2000" spc="300" dirty="0" smtClean="0">
                <a:solidFill>
                  <a:schemeClr val="bg1"/>
                </a:solidFill>
                <a:latin typeface="Arial" charset="0"/>
                <a:cs typeface="Arial" charset="0"/>
              </a:rPr>
              <a:t>SMD/IS </a:t>
            </a:r>
            <a:r>
              <a:rPr lang="en-US" sz="2000" spc="300" dirty="0" smtClean="0">
                <a:solidFill>
                  <a:schemeClr val="bg1"/>
                </a:solidFill>
                <a:latin typeface="Arial" charset="0"/>
                <a:cs typeface="Arial" charset="0"/>
              </a:rPr>
              <a:t>Safety </a:t>
            </a:r>
            <a:r>
              <a:rPr lang="en-US" sz="2000" spc="300" dirty="0">
                <a:solidFill>
                  <a:schemeClr val="bg1"/>
                </a:solidFill>
                <a:latin typeface="Arial" charset="0"/>
                <a:cs typeface="Arial" charset="0"/>
              </a:rPr>
              <a:t>System</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5500" y="2425147"/>
            <a:ext cx="4940300" cy="762000"/>
          </a:xfrm>
          <a:prstGeom prst="rect">
            <a:avLst/>
          </a:prstGeom>
        </p:spPr>
      </p:pic>
    </p:spTree>
    <p:extLst>
      <p:ext uri="{BB962C8B-B14F-4D97-AF65-F5344CB8AC3E}">
        <p14:creationId xmlns:p14="http://schemas.microsoft.com/office/powerpoint/2010/main" val="26833269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277202" y="1555804"/>
            <a:ext cx="4867806" cy="830997"/>
          </a:xfrm>
          <a:prstGeom prst="rect">
            <a:avLst/>
          </a:prstGeom>
          <a:noFill/>
        </p:spPr>
        <p:txBody>
          <a:bodyPr wrap="square" rtlCol="0">
            <a:spAutoFit/>
          </a:bodyPr>
          <a:lstStyle/>
          <a:p>
            <a:pPr algn="ctr"/>
            <a:r>
              <a:rPr lang="en-US" sz="1600" dirty="0">
                <a:latin typeface="Arial" charset="0"/>
                <a:cs typeface="Arial" charset="0"/>
              </a:rPr>
              <a:t>During your shift, the device may ask you to confirm that you are OK when it detects one of the following:</a:t>
            </a:r>
          </a:p>
        </p:txBody>
      </p:sp>
      <p:grpSp>
        <p:nvGrpSpPr>
          <p:cNvPr id="8" name="Group 7"/>
          <p:cNvGrpSpPr/>
          <p:nvPr/>
        </p:nvGrpSpPr>
        <p:grpSpPr>
          <a:xfrm>
            <a:off x="744882" y="2420773"/>
            <a:ext cx="3204727" cy="2352886"/>
            <a:chOff x="1547810" y="2862921"/>
            <a:chExt cx="3204727" cy="2352886"/>
          </a:xfrm>
        </p:grpSpPr>
        <p:pic>
          <p:nvPicPr>
            <p:cNvPr id="5" name="Picture 4" descr="Industrial worker in need of help.png"/>
            <p:cNvPicPr>
              <a:picLocks noChangeAspect="1"/>
            </p:cNvPicPr>
            <p:nvPr/>
          </p:nvPicPr>
          <p:blipFill rotWithShape="1">
            <a:blip r:embed="rId5">
              <a:extLst>
                <a:ext uri="{28A0092B-C50C-407E-A947-70E740481C1C}">
                  <a14:useLocalDpi xmlns:a14="http://schemas.microsoft.com/office/drawing/2010/main" val="0"/>
                </a:ext>
              </a:extLst>
            </a:blip>
            <a:srcRect l="45043"/>
            <a:stretch/>
          </p:blipFill>
          <p:spPr>
            <a:xfrm>
              <a:off x="2244207" y="3276525"/>
              <a:ext cx="1894719" cy="1939282"/>
            </a:xfrm>
            <a:prstGeom prst="rect">
              <a:avLst/>
            </a:prstGeom>
          </p:spPr>
        </p:pic>
        <p:sp>
          <p:nvSpPr>
            <p:cNvPr id="13" name="TextBox 12"/>
            <p:cNvSpPr txBox="1"/>
            <p:nvPr/>
          </p:nvSpPr>
          <p:spPr>
            <a:xfrm>
              <a:off x="1547810" y="2862921"/>
              <a:ext cx="3204727" cy="307777"/>
            </a:xfrm>
            <a:prstGeom prst="rect">
              <a:avLst/>
            </a:prstGeom>
            <a:noFill/>
          </p:spPr>
          <p:txBody>
            <a:bodyPr wrap="square" rtlCol="0">
              <a:spAutoFit/>
            </a:bodyPr>
            <a:lstStyle/>
            <a:p>
              <a:pPr algn="ctr"/>
              <a:r>
                <a:rPr lang="en-US" sz="1400" dirty="0">
                  <a:latin typeface="Arial" charset="0"/>
                  <a:cs typeface="Arial" charset="0"/>
                </a:rPr>
                <a:t>No-motion</a:t>
              </a:r>
            </a:p>
          </p:txBody>
        </p:sp>
      </p:grpSp>
      <p:sp>
        <p:nvSpPr>
          <p:cNvPr id="14" name="TextBox 13"/>
          <p:cNvSpPr txBox="1"/>
          <p:nvPr/>
        </p:nvSpPr>
        <p:spPr>
          <a:xfrm>
            <a:off x="2883242" y="2413510"/>
            <a:ext cx="3204727" cy="307777"/>
          </a:xfrm>
          <a:prstGeom prst="rect">
            <a:avLst/>
          </a:prstGeom>
          <a:noFill/>
        </p:spPr>
        <p:txBody>
          <a:bodyPr wrap="square" rtlCol="0">
            <a:spAutoFit/>
          </a:bodyPr>
          <a:lstStyle/>
          <a:p>
            <a:pPr algn="ctr"/>
            <a:r>
              <a:rPr lang="en-US" sz="1400" dirty="0">
                <a:latin typeface="Arial" charset="0"/>
                <a:cs typeface="Arial" charset="0"/>
              </a:rPr>
              <a:t>Fall detection</a:t>
            </a:r>
          </a:p>
        </p:txBody>
      </p:sp>
      <p:pic>
        <p:nvPicPr>
          <p:cNvPr id="7" name="Picture 6" descr="Person fall 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9074" y="2834441"/>
            <a:ext cx="1999958" cy="1946547"/>
          </a:xfrm>
          <a:prstGeom prst="rect">
            <a:avLst/>
          </a:prstGeom>
        </p:spPr>
      </p:pic>
      <p:sp>
        <p:nvSpPr>
          <p:cNvPr id="23" name="TextBox 22"/>
          <p:cNvSpPr txBox="1"/>
          <p:nvPr/>
        </p:nvSpPr>
        <p:spPr>
          <a:xfrm>
            <a:off x="5006549" y="2420775"/>
            <a:ext cx="3204727" cy="307777"/>
          </a:xfrm>
          <a:prstGeom prst="rect">
            <a:avLst/>
          </a:prstGeom>
          <a:noFill/>
        </p:spPr>
        <p:txBody>
          <a:bodyPr wrap="square" rtlCol="0">
            <a:spAutoFit/>
          </a:bodyPr>
          <a:lstStyle/>
          <a:p>
            <a:pPr algn="ctr"/>
            <a:r>
              <a:rPr lang="en-US" sz="1400" dirty="0">
                <a:latin typeface="Arial" charset="0"/>
                <a:cs typeface="Arial" charset="0"/>
              </a:rPr>
              <a:t>Check-in</a:t>
            </a:r>
          </a:p>
        </p:txBody>
      </p:sp>
      <p:pic>
        <p:nvPicPr>
          <p:cNvPr id="17" name="Picture 16" descr="Screenshot 2015-11-19 16.43.16.png"/>
          <p:cNvPicPr>
            <a:picLocks/>
          </p:cNvPicPr>
          <p:nvPr/>
        </p:nvPicPr>
        <p:blipFill rotWithShape="1">
          <a:blip r:embed="rId7">
            <a:extLst>
              <a:ext uri="{28A0092B-C50C-407E-A947-70E740481C1C}">
                <a14:useLocalDpi xmlns:a14="http://schemas.microsoft.com/office/drawing/2010/main" val="0"/>
              </a:ext>
            </a:extLst>
          </a:blip>
          <a:srcRect l="16607" r="7385"/>
          <a:stretch/>
        </p:blipFill>
        <p:spPr>
          <a:xfrm>
            <a:off x="5662111" y="2827112"/>
            <a:ext cx="1893600" cy="1940400"/>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19" name="TextBox 18"/>
          <p:cNvSpPr txBox="1"/>
          <p:nvPr/>
        </p:nvSpPr>
        <p:spPr>
          <a:xfrm>
            <a:off x="153536" y="138359"/>
            <a:ext cx="3507619" cy="307777"/>
          </a:xfrm>
          <a:prstGeom prst="rect">
            <a:avLst/>
          </a:prstGeom>
          <a:noFill/>
        </p:spPr>
        <p:txBody>
          <a:bodyPr wrap="square" rtlCol="0">
            <a:spAutoFit/>
          </a:bodyPr>
          <a:lstStyle/>
          <a:p>
            <a:r>
              <a:rPr lang="en-US" sz="1400" dirty="0">
                <a:solidFill>
                  <a:srgbClr val="B2B4B3"/>
                </a:solidFill>
                <a:latin typeface="Arial" charset="0"/>
              </a:rPr>
              <a:t>DURING YOUR SHIFT</a:t>
            </a:r>
          </a:p>
        </p:txBody>
      </p:sp>
      <p:sp>
        <p:nvSpPr>
          <p:cNvPr id="21" name="TextBox 20"/>
          <p:cNvSpPr txBox="1"/>
          <p:nvPr/>
        </p:nvSpPr>
        <p:spPr>
          <a:xfrm>
            <a:off x="560244" y="987888"/>
            <a:ext cx="4330733" cy="461665"/>
          </a:xfrm>
          <a:prstGeom prst="rect">
            <a:avLst/>
          </a:prstGeom>
          <a:noFill/>
        </p:spPr>
        <p:txBody>
          <a:bodyPr wrap="square" rtlCol="0">
            <a:spAutoFit/>
          </a:bodyPr>
          <a:lstStyle/>
          <a:p>
            <a:r>
              <a:rPr lang="en-US" sz="2400" spc="300" dirty="0" smtClean="0">
                <a:solidFill>
                  <a:srgbClr val="A6192E"/>
                </a:solidFill>
                <a:latin typeface="Arial" charset="0"/>
                <a:cs typeface="Arial" charset="0"/>
              </a:rPr>
              <a:t>AUTOMATIC FEATURES</a:t>
            </a:r>
            <a:endParaRPr lang="en-US" sz="2400" spc="300" dirty="0">
              <a:solidFill>
                <a:srgbClr val="A6192E"/>
              </a:solidFill>
              <a:latin typeface="Arial" charset="0"/>
              <a:cs typeface="Arial" charset="0"/>
            </a:endParaRPr>
          </a:p>
        </p:txBody>
      </p:sp>
      <p:pic>
        <p:nvPicPr>
          <p:cNvPr id="2" name="No Motion-missed Check In-fall Detected.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41279" y="4790338"/>
            <a:ext cx="283349" cy="283349"/>
          </a:xfrm>
          <a:prstGeom prst="rect">
            <a:avLst/>
          </a:prstGeom>
        </p:spPr>
      </p:pic>
      <p:pic>
        <p:nvPicPr>
          <p:cNvPr id="20" name="No Motion-missed Check In-fall Detected.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502629" y="4805888"/>
            <a:ext cx="283349" cy="283349"/>
          </a:xfrm>
          <a:prstGeom prst="rect">
            <a:avLst/>
          </a:prstGeom>
        </p:spPr>
      </p:pic>
      <p:pic>
        <p:nvPicPr>
          <p:cNvPr id="22" name="No Motion-missed Check In-fall Detected.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62111" y="4805888"/>
            <a:ext cx="283349" cy="283349"/>
          </a:xfrm>
          <a:prstGeom prst="rect">
            <a:avLst/>
          </a:prstGeom>
        </p:spPr>
      </p:pic>
    </p:spTree>
    <p:extLst>
      <p:ext uri="{BB962C8B-B14F-4D97-AF65-F5344CB8AC3E}">
        <p14:creationId xmlns:p14="http://schemas.microsoft.com/office/powerpoint/2010/main" val="25554598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410" fill="hold"/>
                                        <p:tgtEl>
                                          <p:spTgt spid="20"/>
                                        </p:tgtEl>
                                      </p:cBhvr>
                                    </p:cmd>
                                  </p:childTnLst>
                                </p:cTn>
                              </p:par>
                            </p:childTnLst>
                          </p:cTn>
                        </p:par>
                      </p:childTnLst>
                    </p:cTn>
                  </p:par>
                </p:childTnLst>
              </p:cTn>
              <p:nextCondLst>
                <p:cond evt="onClick" delay="0">
                  <p:tgtEl>
                    <p:spTgt spid="20"/>
                  </p:tgtEl>
                </p:cond>
              </p:nextCondLst>
            </p:seq>
            <p:audio>
              <p:cMediaNode vol="80000">
                <p:cTn id="13" fill="hold" display="0">
                  <p:stCondLst>
                    <p:cond delay="indefinite"/>
                  </p:stCondLst>
                  <p:endCondLst>
                    <p:cond evt="onStopAudio" delay="0">
                      <p:tgtEl>
                        <p:sldTgt/>
                      </p:tgtEl>
                    </p:cond>
                  </p:endCondLst>
                </p:cTn>
                <p:tgtEl>
                  <p:spTgt spid="20"/>
                </p:tgtEl>
              </p:cMediaNode>
            </p:audio>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410" fill="hold"/>
                                        <p:tgtEl>
                                          <p:spTgt spid="22"/>
                                        </p:tgtEl>
                                      </p:cBhvr>
                                    </p:cmd>
                                  </p:childTnLst>
                                </p:cTn>
                              </p:par>
                            </p:childTnLst>
                          </p:cTn>
                        </p:par>
                      </p:childTnLst>
                    </p:cTn>
                  </p:par>
                </p:childTnLst>
              </p:cTn>
              <p:nextCondLst>
                <p:cond evt="onClick" delay="0">
                  <p:tgtEl>
                    <p:spTgt spid="22"/>
                  </p:tgtEl>
                </p:cond>
              </p:nextCondLst>
            </p:seq>
            <p:audio>
              <p:cMediaNode vol="80000">
                <p:cTn id="19" fill="hold" display="0">
                  <p:stCondLst>
                    <p:cond delay="indefinite"/>
                  </p:stCondLst>
                  <p:endCondLst>
                    <p:cond evt="onStopAudio" delay="0">
                      <p:tgtEl>
                        <p:sldTgt/>
                      </p:tgtEl>
                    </p:cond>
                  </p:endCondLst>
                </p:cTn>
                <p:tgtEl>
                  <p:spTgt spid="2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pic>
        <p:nvPicPr>
          <p:cNvPr id="5" name="Picture 4" descr="Industrial worker in need of help.png"/>
          <p:cNvPicPr>
            <a:picLocks noChangeAspect="1"/>
          </p:cNvPicPr>
          <p:nvPr/>
        </p:nvPicPr>
        <p:blipFill rotWithShape="1">
          <a:blip r:embed="rId5">
            <a:extLst>
              <a:ext uri="{28A0092B-C50C-407E-A947-70E740481C1C}">
                <a14:useLocalDpi xmlns:a14="http://schemas.microsoft.com/office/drawing/2010/main" val="0"/>
              </a:ext>
            </a:extLst>
          </a:blip>
          <a:srcRect l="45043"/>
          <a:stretch/>
        </p:blipFill>
        <p:spPr>
          <a:xfrm>
            <a:off x="-3539742" y="-346777"/>
            <a:ext cx="1894719" cy="1939282"/>
          </a:xfrm>
          <a:prstGeom prst="rect">
            <a:avLst/>
          </a:prstGeom>
        </p:spPr>
      </p:pic>
      <p:sp>
        <p:nvSpPr>
          <p:cNvPr id="13" name="TextBox 12"/>
          <p:cNvSpPr txBox="1"/>
          <p:nvPr/>
        </p:nvSpPr>
        <p:spPr>
          <a:xfrm>
            <a:off x="445336" y="3323054"/>
            <a:ext cx="1219799" cy="954107"/>
          </a:xfrm>
          <a:prstGeom prst="rect">
            <a:avLst/>
          </a:prstGeom>
          <a:noFill/>
        </p:spPr>
        <p:txBody>
          <a:bodyPr wrap="square" rtlCol="0">
            <a:spAutoFit/>
          </a:bodyPr>
          <a:lstStyle/>
          <a:p>
            <a:r>
              <a:rPr lang="en-US" sz="1400" dirty="0">
                <a:latin typeface="Arial" charset="0"/>
                <a:cs typeface="Arial" charset="0"/>
              </a:rPr>
              <a:t>No-motion</a:t>
            </a:r>
          </a:p>
          <a:p>
            <a:r>
              <a:rPr lang="en-US" sz="1400" dirty="0">
                <a:latin typeface="Arial" charset="0"/>
                <a:cs typeface="Arial" charset="0"/>
              </a:rPr>
              <a:t>Fall Detection</a:t>
            </a:r>
          </a:p>
          <a:p>
            <a:r>
              <a:rPr lang="en-US" sz="1400" dirty="0">
                <a:latin typeface="Arial" charset="0"/>
                <a:cs typeface="Arial" charset="0"/>
              </a:rPr>
              <a:t>Check-in</a:t>
            </a:r>
          </a:p>
        </p:txBody>
      </p:sp>
      <p:pic>
        <p:nvPicPr>
          <p:cNvPr id="7" name="Picture 6" descr="Person fall 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9742" y="1853838"/>
            <a:ext cx="1999958" cy="1946547"/>
          </a:xfrm>
          <a:prstGeom prst="rect">
            <a:avLst/>
          </a:prstGeom>
        </p:spPr>
      </p:pic>
      <p:pic>
        <p:nvPicPr>
          <p:cNvPr id="17" name="Picture 16" descr="Screenshot 2015-11-19 16.43.16.png"/>
          <p:cNvPicPr>
            <a:picLocks/>
          </p:cNvPicPr>
          <p:nvPr/>
        </p:nvPicPr>
        <p:blipFill rotWithShape="1">
          <a:blip r:embed="rId7">
            <a:extLst>
              <a:ext uri="{28A0092B-C50C-407E-A947-70E740481C1C}">
                <a14:useLocalDpi xmlns:a14="http://schemas.microsoft.com/office/drawing/2010/main" val="0"/>
              </a:ext>
            </a:extLst>
          </a:blip>
          <a:srcRect l="16607" r="7385"/>
          <a:stretch/>
        </p:blipFill>
        <p:spPr>
          <a:xfrm>
            <a:off x="-3433384" y="4061718"/>
            <a:ext cx="1893600" cy="1940400"/>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19" name="TextBox 18"/>
          <p:cNvSpPr txBox="1"/>
          <p:nvPr/>
        </p:nvSpPr>
        <p:spPr>
          <a:xfrm>
            <a:off x="153536" y="138359"/>
            <a:ext cx="3507619" cy="307777"/>
          </a:xfrm>
          <a:prstGeom prst="rect">
            <a:avLst/>
          </a:prstGeom>
          <a:noFill/>
        </p:spPr>
        <p:txBody>
          <a:bodyPr wrap="square" rtlCol="0">
            <a:spAutoFit/>
          </a:bodyPr>
          <a:lstStyle/>
          <a:p>
            <a:r>
              <a:rPr lang="en-US" sz="1400" dirty="0">
                <a:solidFill>
                  <a:srgbClr val="B2B4B3"/>
                </a:solidFill>
                <a:latin typeface="Arial" charset="0"/>
              </a:rPr>
              <a:t>DURING YOUR SHIFT</a:t>
            </a:r>
          </a:p>
        </p:txBody>
      </p:sp>
      <p:cxnSp>
        <p:nvCxnSpPr>
          <p:cNvPr id="3" name="Straight Arrow Connector 2"/>
          <p:cNvCxnSpPr>
            <a:stCxn id="13" idx="3"/>
          </p:cNvCxnSpPr>
          <p:nvPr/>
        </p:nvCxnSpPr>
        <p:spPr>
          <a:xfrm flipV="1">
            <a:off x="1665135" y="3692386"/>
            <a:ext cx="598007" cy="107722"/>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2083176" y="3014262"/>
            <a:ext cx="1603512" cy="1356248"/>
            <a:chOff x="4697394" y="2709829"/>
            <a:chExt cx="2333690" cy="1973831"/>
          </a:xfrm>
        </p:grpSpPr>
        <p:pic>
          <p:nvPicPr>
            <p:cNvPr id="25" name="Picture 24" descr="HighAlarm-15.png"/>
            <p:cNvPicPr>
              <a:picLocks noChangeAspect="1"/>
            </p:cNvPicPr>
            <p:nvPr/>
          </p:nvPicPr>
          <p:blipFill rotWithShape="1">
            <a:blip r:embed="rId9">
              <a:extLst>
                <a:ext uri="{28A0092B-C50C-407E-A947-70E740481C1C}">
                  <a14:useLocalDpi xmlns:a14="http://schemas.microsoft.com/office/drawing/2010/main" val="0"/>
                </a:ext>
              </a:extLst>
            </a:blip>
            <a:srcRect l="29188" t="32987" r="18635" b="30986"/>
            <a:stretch/>
          </p:blipFill>
          <p:spPr>
            <a:xfrm>
              <a:off x="5219860" y="2745613"/>
              <a:ext cx="1287591" cy="889052"/>
            </a:xfrm>
            <a:prstGeom prst="rect">
              <a:avLst/>
            </a:prstGeom>
          </p:spPr>
        </p:pic>
        <p:pic>
          <p:nvPicPr>
            <p:cNvPr id="26" name="Picture 25" descr="TeamAlert-12.png"/>
            <p:cNvPicPr>
              <a:picLocks noChangeAspect="1"/>
            </p:cNvPicPr>
            <p:nvPr/>
          </p:nvPicPr>
          <p:blipFill rotWithShape="1">
            <a:blip r:embed="rId10">
              <a:extLst>
                <a:ext uri="{28A0092B-C50C-407E-A947-70E740481C1C}">
                  <a14:useLocalDpi xmlns:a14="http://schemas.microsoft.com/office/drawing/2010/main" val="0"/>
                </a:ext>
              </a:extLst>
            </a:blip>
            <a:srcRect t="27749" b="42408"/>
            <a:stretch/>
          </p:blipFill>
          <p:spPr>
            <a:xfrm>
              <a:off x="4697394" y="2859845"/>
              <a:ext cx="2333690" cy="696441"/>
            </a:xfrm>
            <a:prstGeom prst="rect">
              <a:avLst/>
            </a:prstGeom>
          </p:spPr>
        </p:pic>
        <p:pic>
          <p:nvPicPr>
            <p:cNvPr id="27" name="Picture 26" descr="M6 device.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7367" y="2709829"/>
              <a:ext cx="1169007" cy="1973831"/>
            </a:xfrm>
            <a:prstGeom prst="rect">
              <a:avLst/>
            </a:prstGeom>
          </p:spPr>
        </p:pic>
      </p:grpSp>
      <p:sp>
        <p:nvSpPr>
          <p:cNvPr id="28" name="TextBox 27"/>
          <p:cNvSpPr txBox="1"/>
          <p:nvPr/>
        </p:nvSpPr>
        <p:spPr>
          <a:xfrm>
            <a:off x="2286991" y="4395100"/>
            <a:ext cx="1374162" cy="307777"/>
          </a:xfrm>
          <a:prstGeom prst="rect">
            <a:avLst/>
          </a:prstGeom>
          <a:noFill/>
        </p:spPr>
        <p:txBody>
          <a:bodyPr wrap="square" rtlCol="0">
            <a:spAutoFit/>
          </a:bodyPr>
          <a:lstStyle/>
          <a:p>
            <a:r>
              <a:rPr lang="en-US" sz="1400" dirty="0">
                <a:latin typeface="Arial" charset="0"/>
                <a:cs typeface="Arial" charset="0"/>
              </a:rPr>
              <a:t>Pending </a:t>
            </a:r>
            <a:r>
              <a:rPr lang="en-US" sz="1400" dirty="0" smtClean="0">
                <a:latin typeface="Arial" charset="0"/>
                <a:cs typeface="Arial" charset="0"/>
              </a:rPr>
              <a:t>Alarm</a:t>
            </a:r>
            <a:endParaRPr lang="en-US" sz="1400" dirty="0">
              <a:latin typeface="Arial" charset="0"/>
              <a:cs typeface="Arial" charset="0"/>
            </a:endParaRPr>
          </a:p>
        </p:txBody>
      </p:sp>
      <p:grpSp>
        <p:nvGrpSpPr>
          <p:cNvPr id="33" name="Group 32"/>
          <p:cNvGrpSpPr/>
          <p:nvPr/>
        </p:nvGrpSpPr>
        <p:grpSpPr>
          <a:xfrm>
            <a:off x="4362373" y="3017435"/>
            <a:ext cx="1603512" cy="1356248"/>
            <a:chOff x="4697394" y="2709829"/>
            <a:chExt cx="2333690" cy="1973831"/>
          </a:xfrm>
        </p:grpSpPr>
        <p:pic>
          <p:nvPicPr>
            <p:cNvPr id="34" name="Picture 33" descr="HighAlarm-15.png"/>
            <p:cNvPicPr>
              <a:picLocks noChangeAspect="1"/>
            </p:cNvPicPr>
            <p:nvPr/>
          </p:nvPicPr>
          <p:blipFill rotWithShape="1">
            <a:blip r:embed="rId9">
              <a:extLst>
                <a:ext uri="{28A0092B-C50C-407E-A947-70E740481C1C}">
                  <a14:useLocalDpi xmlns:a14="http://schemas.microsoft.com/office/drawing/2010/main" val="0"/>
                </a:ext>
              </a:extLst>
            </a:blip>
            <a:srcRect l="29188" t="32987" r="18635" b="30986"/>
            <a:stretch/>
          </p:blipFill>
          <p:spPr>
            <a:xfrm>
              <a:off x="5219860" y="2745613"/>
              <a:ext cx="1287591" cy="889052"/>
            </a:xfrm>
            <a:prstGeom prst="rect">
              <a:avLst/>
            </a:prstGeom>
          </p:spPr>
        </p:pic>
        <p:pic>
          <p:nvPicPr>
            <p:cNvPr id="35" name="Picture 34" descr="TeamAlert-12.png"/>
            <p:cNvPicPr>
              <a:picLocks noChangeAspect="1"/>
            </p:cNvPicPr>
            <p:nvPr/>
          </p:nvPicPr>
          <p:blipFill rotWithShape="1">
            <a:blip r:embed="rId10">
              <a:extLst>
                <a:ext uri="{28A0092B-C50C-407E-A947-70E740481C1C}">
                  <a14:useLocalDpi xmlns:a14="http://schemas.microsoft.com/office/drawing/2010/main" val="0"/>
                </a:ext>
              </a:extLst>
            </a:blip>
            <a:srcRect t="27749" b="42408"/>
            <a:stretch/>
          </p:blipFill>
          <p:spPr>
            <a:xfrm>
              <a:off x="4697394" y="2859845"/>
              <a:ext cx="2333690" cy="696441"/>
            </a:xfrm>
            <a:prstGeom prst="rect">
              <a:avLst/>
            </a:prstGeom>
          </p:spPr>
        </p:pic>
        <p:pic>
          <p:nvPicPr>
            <p:cNvPr id="36" name="Picture 35" descr="M6 device.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7367" y="2709829"/>
              <a:ext cx="1169007" cy="1973831"/>
            </a:xfrm>
            <a:prstGeom prst="rect">
              <a:avLst/>
            </a:prstGeom>
          </p:spPr>
        </p:pic>
      </p:grpSp>
      <p:pic>
        <p:nvPicPr>
          <p:cNvPr id="32" name="Picture 31" descr="Hand-09.png"/>
          <p:cNvPicPr>
            <a:picLocks noChangeAspect="1"/>
          </p:cNvPicPr>
          <p:nvPr/>
        </p:nvPicPr>
        <p:blipFill rotWithShape="1">
          <a:blip r:embed="rId12">
            <a:extLst>
              <a:ext uri="{28A0092B-C50C-407E-A947-70E740481C1C}">
                <a14:useLocalDpi xmlns:a14="http://schemas.microsoft.com/office/drawing/2010/main" val="0"/>
              </a:ext>
            </a:extLst>
          </a:blip>
          <a:srcRect l="16277" t="17377" r="26127" b="11616"/>
          <a:stretch/>
        </p:blipFill>
        <p:spPr>
          <a:xfrm rot="1455697">
            <a:off x="4033562" y="3498396"/>
            <a:ext cx="1016616" cy="1253351"/>
          </a:xfrm>
          <a:prstGeom prst="rect">
            <a:avLst/>
          </a:prstGeom>
        </p:spPr>
      </p:pic>
      <p:sp>
        <p:nvSpPr>
          <p:cNvPr id="38" name="TextBox 37"/>
          <p:cNvSpPr txBox="1"/>
          <p:nvPr/>
        </p:nvSpPr>
        <p:spPr>
          <a:xfrm>
            <a:off x="4503713" y="4583829"/>
            <a:ext cx="1615124" cy="738664"/>
          </a:xfrm>
          <a:prstGeom prst="rect">
            <a:avLst/>
          </a:prstGeom>
          <a:noFill/>
        </p:spPr>
        <p:txBody>
          <a:bodyPr wrap="square" rtlCol="0">
            <a:spAutoFit/>
          </a:bodyPr>
          <a:lstStyle/>
          <a:p>
            <a:r>
              <a:rPr lang="en-US" sz="1400" dirty="0">
                <a:latin typeface="Arial" charset="0"/>
                <a:cs typeface="Arial" charset="0"/>
              </a:rPr>
              <a:t>If you’re OK press the confirm button on the latch</a:t>
            </a:r>
          </a:p>
        </p:txBody>
      </p:sp>
      <p:cxnSp>
        <p:nvCxnSpPr>
          <p:cNvPr id="41" name="Straight Arrow Connector 40"/>
          <p:cNvCxnSpPr/>
          <p:nvPr/>
        </p:nvCxnSpPr>
        <p:spPr>
          <a:xfrm>
            <a:off x="5898993" y="3681596"/>
            <a:ext cx="598007" cy="0"/>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45" name="Picture 44" descr="M6 device.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46949" y="3003472"/>
            <a:ext cx="803242" cy="1356248"/>
          </a:xfrm>
          <a:prstGeom prst="rect">
            <a:avLst/>
          </a:prstGeom>
        </p:spPr>
      </p:pic>
      <p:sp>
        <p:nvSpPr>
          <p:cNvPr id="46" name="TextBox 45"/>
          <p:cNvSpPr txBox="1"/>
          <p:nvPr/>
        </p:nvSpPr>
        <p:spPr>
          <a:xfrm>
            <a:off x="6727284" y="4550402"/>
            <a:ext cx="1869681" cy="954107"/>
          </a:xfrm>
          <a:prstGeom prst="rect">
            <a:avLst/>
          </a:prstGeom>
          <a:noFill/>
        </p:spPr>
        <p:txBody>
          <a:bodyPr wrap="square" rtlCol="0">
            <a:spAutoFit/>
          </a:bodyPr>
          <a:lstStyle/>
          <a:p>
            <a:r>
              <a:rPr lang="en-US" sz="1400" dirty="0">
                <a:latin typeface="Arial" charset="0"/>
                <a:cs typeface="Arial" charset="0"/>
              </a:rPr>
              <a:t>This returns Loner to normal function.</a:t>
            </a:r>
          </a:p>
          <a:p>
            <a:r>
              <a:rPr lang="en-US" sz="1400" dirty="0">
                <a:latin typeface="Arial" charset="0"/>
                <a:ea typeface="Arial" charset="0"/>
                <a:cs typeface="Arial" charset="0"/>
              </a:rPr>
              <a:t>No notification is sent.</a:t>
            </a:r>
          </a:p>
        </p:txBody>
      </p:sp>
      <p:cxnSp>
        <p:nvCxnSpPr>
          <p:cNvPr id="59" name="Straight Arrow Connector 58"/>
          <p:cNvCxnSpPr/>
          <p:nvPr/>
        </p:nvCxnSpPr>
        <p:spPr>
          <a:xfrm>
            <a:off x="3528346" y="3681596"/>
            <a:ext cx="598007" cy="0"/>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560244" y="987888"/>
            <a:ext cx="7934532" cy="461665"/>
          </a:xfrm>
          <a:prstGeom prst="rect">
            <a:avLst/>
          </a:prstGeom>
          <a:noFill/>
        </p:spPr>
        <p:txBody>
          <a:bodyPr wrap="square" rtlCol="0">
            <a:spAutoFit/>
          </a:bodyPr>
          <a:lstStyle/>
          <a:p>
            <a:r>
              <a:rPr lang="en-US" sz="2400" spc="300" dirty="0" smtClean="0">
                <a:solidFill>
                  <a:srgbClr val="A6192E"/>
                </a:solidFill>
                <a:latin typeface="Arial" charset="0"/>
                <a:cs typeface="Arial" charset="0"/>
              </a:rPr>
              <a:t>AUTOMATIC FEATURES – IF YOU’RE OK</a:t>
            </a:r>
            <a:endParaRPr lang="en-US" sz="2400" spc="300" dirty="0">
              <a:solidFill>
                <a:srgbClr val="A6192E"/>
              </a:solidFill>
              <a:latin typeface="Arial" charset="0"/>
              <a:cs typeface="Arial" charset="0"/>
            </a:endParaRPr>
          </a:p>
        </p:txBody>
      </p:sp>
      <p:pic>
        <p:nvPicPr>
          <p:cNvPr id="29" name="No Motion-missed Check In-fall Detected.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356456" y="4673119"/>
            <a:ext cx="283349" cy="283349"/>
          </a:xfrm>
          <a:prstGeom prst="rect">
            <a:avLst/>
          </a:prstGeom>
        </p:spPr>
      </p:pic>
    </p:spTree>
    <p:extLst>
      <p:ext uri="{BB962C8B-B14F-4D97-AF65-F5344CB8AC3E}">
        <p14:creationId xmlns:p14="http://schemas.microsoft.com/office/powerpoint/2010/main" val="15132725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0" fill="hold"/>
                                        <p:tgtEl>
                                          <p:spTgt spid="29"/>
                                        </p:tgtEl>
                                      </p:cBhvr>
                                    </p:cmd>
                                  </p:childTnLst>
                                </p:cTn>
                              </p:par>
                            </p:childTnLst>
                          </p:cTn>
                        </p:par>
                      </p:childTnLst>
                    </p:cTn>
                  </p:par>
                </p:childTnLst>
              </p:cTn>
              <p:nextCondLst>
                <p:cond evt="onClick" delay="0">
                  <p:tgtEl>
                    <p:spTgt spid="29"/>
                  </p:tgtEl>
                </p:cond>
              </p:nextCondLst>
            </p:seq>
            <p:audio>
              <p:cMediaNode vol="80000">
                <p:cTn id="7" fill="hold" display="0">
                  <p:stCondLst>
                    <p:cond delay="indefinite"/>
                  </p:stCondLst>
                  <p:endCondLst>
                    <p:cond evt="onStopAudio" delay="0">
                      <p:tgtEl>
                        <p:sldTgt/>
                      </p:tgtEl>
                    </p:cond>
                  </p:endCondLst>
                </p:cTn>
                <p:tgtEl>
                  <p:spTgt spid="2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pic>
        <p:nvPicPr>
          <p:cNvPr id="5" name="Picture 4" descr="Industrial worker in need of help.png"/>
          <p:cNvPicPr>
            <a:picLocks noChangeAspect="1"/>
          </p:cNvPicPr>
          <p:nvPr/>
        </p:nvPicPr>
        <p:blipFill rotWithShape="1">
          <a:blip r:embed="rId7">
            <a:extLst>
              <a:ext uri="{28A0092B-C50C-407E-A947-70E740481C1C}">
                <a14:useLocalDpi xmlns:a14="http://schemas.microsoft.com/office/drawing/2010/main" val="0"/>
              </a:ext>
            </a:extLst>
          </a:blip>
          <a:srcRect l="45043"/>
          <a:stretch/>
        </p:blipFill>
        <p:spPr>
          <a:xfrm>
            <a:off x="-3539742" y="-346777"/>
            <a:ext cx="1894719" cy="1939282"/>
          </a:xfrm>
          <a:prstGeom prst="rect">
            <a:avLst/>
          </a:prstGeom>
        </p:spPr>
      </p:pic>
      <p:sp>
        <p:nvSpPr>
          <p:cNvPr id="13" name="TextBox 12"/>
          <p:cNvSpPr txBox="1"/>
          <p:nvPr/>
        </p:nvSpPr>
        <p:spPr>
          <a:xfrm>
            <a:off x="1032999" y="2057346"/>
            <a:ext cx="1219799" cy="954107"/>
          </a:xfrm>
          <a:prstGeom prst="rect">
            <a:avLst/>
          </a:prstGeom>
          <a:noFill/>
        </p:spPr>
        <p:txBody>
          <a:bodyPr wrap="square" rtlCol="0">
            <a:spAutoFit/>
          </a:bodyPr>
          <a:lstStyle/>
          <a:p>
            <a:r>
              <a:rPr lang="en-US" sz="1400" dirty="0">
                <a:latin typeface="Arial" charset="0"/>
                <a:cs typeface="Arial" charset="0"/>
              </a:rPr>
              <a:t>No-motion</a:t>
            </a:r>
          </a:p>
          <a:p>
            <a:r>
              <a:rPr lang="en-US" sz="1400" dirty="0">
                <a:latin typeface="Arial" charset="0"/>
                <a:cs typeface="Arial" charset="0"/>
              </a:rPr>
              <a:t>Fall Detection</a:t>
            </a:r>
          </a:p>
          <a:p>
            <a:r>
              <a:rPr lang="en-US" sz="1400" dirty="0">
                <a:latin typeface="Arial" charset="0"/>
                <a:cs typeface="Arial" charset="0"/>
              </a:rPr>
              <a:t>Check-in</a:t>
            </a:r>
          </a:p>
        </p:txBody>
      </p:sp>
      <p:pic>
        <p:nvPicPr>
          <p:cNvPr id="7" name="Picture 6" descr="Person fall 2.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39742" y="1853838"/>
            <a:ext cx="1999958" cy="1946547"/>
          </a:xfrm>
          <a:prstGeom prst="rect">
            <a:avLst/>
          </a:prstGeom>
        </p:spPr>
      </p:pic>
      <p:pic>
        <p:nvPicPr>
          <p:cNvPr id="17" name="Picture 16" descr="Screenshot 2015-11-19 16.43.16.png"/>
          <p:cNvPicPr>
            <a:picLocks/>
          </p:cNvPicPr>
          <p:nvPr/>
        </p:nvPicPr>
        <p:blipFill rotWithShape="1">
          <a:blip r:embed="rId9">
            <a:extLst>
              <a:ext uri="{28A0092B-C50C-407E-A947-70E740481C1C}">
                <a14:useLocalDpi xmlns:a14="http://schemas.microsoft.com/office/drawing/2010/main" val="0"/>
              </a:ext>
            </a:extLst>
          </a:blip>
          <a:srcRect l="16607" r="7385"/>
          <a:stretch/>
        </p:blipFill>
        <p:spPr>
          <a:xfrm>
            <a:off x="-3433384" y="4061718"/>
            <a:ext cx="1893600" cy="1940400"/>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19" name="TextBox 18"/>
          <p:cNvSpPr txBox="1"/>
          <p:nvPr/>
        </p:nvSpPr>
        <p:spPr>
          <a:xfrm>
            <a:off x="153536" y="138359"/>
            <a:ext cx="3507619" cy="307777"/>
          </a:xfrm>
          <a:prstGeom prst="rect">
            <a:avLst/>
          </a:prstGeom>
          <a:noFill/>
        </p:spPr>
        <p:txBody>
          <a:bodyPr wrap="square" rtlCol="0">
            <a:spAutoFit/>
          </a:bodyPr>
          <a:lstStyle/>
          <a:p>
            <a:r>
              <a:rPr lang="en-US" sz="1400" dirty="0">
                <a:solidFill>
                  <a:srgbClr val="B2B4B3"/>
                </a:solidFill>
                <a:latin typeface="Arial" charset="0"/>
              </a:rPr>
              <a:t>DURING YOUR SHIFT</a:t>
            </a:r>
          </a:p>
        </p:txBody>
      </p:sp>
      <p:cxnSp>
        <p:nvCxnSpPr>
          <p:cNvPr id="3" name="Straight Arrow Connector 2"/>
          <p:cNvCxnSpPr/>
          <p:nvPr/>
        </p:nvCxnSpPr>
        <p:spPr>
          <a:xfrm>
            <a:off x="2244115" y="2425495"/>
            <a:ext cx="1035133" cy="1"/>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3385557" y="1786575"/>
            <a:ext cx="1603512" cy="1356248"/>
            <a:chOff x="4697394" y="2709829"/>
            <a:chExt cx="2333690" cy="1973831"/>
          </a:xfrm>
        </p:grpSpPr>
        <p:pic>
          <p:nvPicPr>
            <p:cNvPr id="25" name="Picture 24" descr="HighAlarm-15.png"/>
            <p:cNvPicPr>
              <a:picLocks noChangeAspect="1"/>
            </p:cNvPicPr>
            <p:nvPr/>
          </p:nvPicPr>
          <p:blipFill rotWithShape="1">
            <a:blip r:embed="rId11">
              <a:extLst>
                <a:ext uri="{28A0092B-C50C-407E-A947-70E740481C1C}">
                  <a14:useLocalDpi xmlns:a14="http://schemas.microsoft.com/office/drawing/2010/main" val="0"/>
                </a:ext>
              </a:extLst>
            </a:blip>
            <a:srcRect l="29188" t="32987" r="18635" b="30986"/>
            <a:stretch/>
          </p:blipFill>
          <p:spPr>
            <a:xfrm>
              <a:off x="5219860" y="2745613"/>
              <a:ext cx="1287591" cy="889052"/>
            </a:xfrm>
            <a:prstGeom prst="rect">
              <a:avLst/>
            </a:prstGeom>
          </p:spPr>
        </p:pic>
        <p:pic>
          <p:nvPicPr>
            <p:cNvPr id="26" name="Picture 25" descr="TeamAlert-12.png"/>
            <p:cNvPicPr>
              <a:picLocks noChangeAspect="1"/>
            </p:cNvPicPr>
            <p:nvPr/>
          </p:nvPicPr>
          <p:blipFill rotWithShape="1">
            <a:blip r:embed="rId12">
              <a:extLst>
                <a:ext uri="{28A0092B-C50C-407E-A947-70E740481C1C}">
                  <a14:useLocalDpi xmlns:a14="http://schemas.microsoft.com/office/drawing/2010/main" val="0"/>
                </a:ext>
              </a:extLst>
            </a:blip>
            <a:srcRect t="27749" b="42408"/>
            <a:stretch/>
          </p:blipFill>
          <p:spPr>
            <a:xfrm>
              <a:off x="4697394" y="2859845"/>
              <a:ext cx="2333690" cy="696441"/>
            </a:xfrm>
            <a:prstGeom prst="rect">
              <a:avLst/>
            </a:prstGeom>
          </p:spPr>
        </p:pic>
        <p:pic>
          <p:nvPicPr>
            <p:cNvPr id="27" name="Picture 26" descr="M6 device.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87367" y="2709829"/>
              <a:ext cx="1169007" cy="1973831"/>
            </a:xfrm>
            <a:prstGeom prst="rect">
              <a:avLst/>
            </a:prstGeom>
          </p:spPr>
        </p:pic>
      </p:grpSp>
      <p:sp>
        <p:nvSpPr>
          <p:cNvPr id="28" name="TextBox 27"/>
          <p:cNvSpPr txBox="1"/>
          <p:nvPr/>
        </p:nvSpPr>
        <p:spPr>
          <a:xfrm>
            <a:off x="3621798" y="3181148"/>
            <a:ext cx="1374162" cy="307777"/>
          </a:xfrm>
          <a:prstGeom prst="rect">
            <a:avLst/>
          </a:prstGeom>
          <a:noFill/>
        </p:spPr>
        <p:txBody>
          <a:bodyPr wrap="square" rtlCol="0">
            <a:spAutoFit/>
          </a:bodyPr>
          <a:lstStyle/>
          <a:p>
            <a:r>
              <a:rPr lang="en-US" sz="1400" dirty="0">
                <a:latin typeface="Arial" charset="0"/>
                <a:cs typeface="Arial" charset="0"/>
              </a:rPr>
              <a:t>Pending </a:t>
            </a:r>
            <a:r>
              <a:rPr lang="en-US" sz="1400" dirty="0" smtClean="0">
                <a:latin typeface="Arial" charset="0"/>
                <a:cs typeface="Arial" charset="0"/>
              </a:rPr>
              <a:t>Alarm</a:t>
            </a:r>
            <a:endParaRPr lang="en-US" sz="1400" dirty="0">
              <a:latin typeface="Arial" charset="0"/>
              <a:cs typeface="Arial" charset="0"/>
            </a:endParaRPr>
          </a:p>
        </p:txBody>
      </p:sp>
      <p:grpSp>
        <p:nvGrpSpPr>
          <p:cNvPr id="47" name="Group 46"/>
          <p:cNvGrpSpPr/>
          <p:nvPr/>
        </p:nvGrpSpPr>
        <p:grpSpPr>
          <a:xfrm>
            <a:off x="6703699" y="1437471"/>
            <a:ext cx="1645222" cy="1701960"/>
            <a:chOff x="3386060" y="1926638"/>
            <a:chExt cx="2616594" cy="2706832"/>
          </a:xfrm>
        </p:grpSpPr>
        <p:pic>
          <p:nvPicPr>
            <p:cNvPr id="48" name="Picture 47" descr="HighAlarm-14.png"/>
            <p:cNvPicPr>
              <a:picLocks noChangeAspect="1"/>
            </p:cNvPicPr>
            <p:nvPr/>
          </p:nvPicPr>
          <p:blipFill rotWithShape="1">
            <a:blip r:embed="rId14">
              <a:extLst>
                <a:ext uri="{28A0092B-C50C-407E-A947-70E740481C1C}">
                  <a14:useLocalDpi xmlns:a14="http://schemas.microsoft.com/office/drawing/2010/main" val="0"/>
                </a:ext>
              </a:extLst>
            </a:blip>
            <a:srcRect l="66041" t="6433" r="9327" b="50562"/>
            <a:stretch/>
          </p:blipFill>
          <p:spPr>
            <a:xfrm rot="17075564">
              <a:off x="4190634" y="1606178"/>
              <a:ext cx="859271" cy="1500192"/>
            </a:xfrm>
            <a:prstGeom prst="rect">
              <a:avLst/>
            </a:prstGeom>
          </p:spPr>
        </p:pic>
        <p:pic>
          <p:nvPicPr>
            <p:cNvPr id="49" name="Picture 48" descr="HighAlarm-15.png"/>
            <p:cNvPicPr>
              <a:picLocks noChangeAspect="1"/>
            </p:cNvPicPr>
            <p:nvPr/>
          </p:nvPicPr>
          <p:blipFill rotWithShape="1">
            <a:blip r:embed="rId11">
              <a:extLst>
                <a:ext uri="{28A0092B-C50C-407E-A947-70E740481C1C}">
                  <a14:useLocalDpi xmlns:a14="http://schemas.microsoft.com/office/drawing/2010/main" val="0"/>
                </a:ext>
              </a:extLst>
            </a:blip>
            <a:srcRect l="29188" t="32987" r="18635" b="30986"/>
            <a:stretch/>
          </p:blipFill>
          <p:spPr>
            <a:xfrm>
              <a:off x="3971141" y="2556574"/>
              <a:ext cx="1443679" cy="996826"/>
            </a:xfrm>
            <a:prstGeom prst="rect">
              <a:avLst/>
            </a:prstGeom>
          </p:spPr>
        </p:pic>
        <p:pic>
          <p:nvPicPr>
            <p:cNvPr id="50" name="Picture 49" descr="TeamAlert-12.png"/>
            <p:cNvPicPr>
              <a:picLocks noChangeAspect="1"/>
            </p:cNvPicPr>
            <p:nvPr/>
          </p:nvPicPr>
          <p:blipFill rotWithShape="1">
            <a:blip r:embed="rId12">
              <a:extLst>
                <a:ext uri="{28A0092B-C50C-407E-A947-70E740481C1C}">
                  <a14:useLocalDpi xmlns:a14="http://schemas.microsoft.com/office/drawing/2010/main" val="0"/>
                </a:ext>
              </a:extLst>
            </a:blip>
            <a:srcRect t="27749" b="42408"/>
            <a:stretch/>
          </p:blipFill>
          <p:spPr>
            <a:xfrm>
              <a:off x="3386060" y="2671812"/>
              <a:ext cx="2616594" cy="780868"/>
            </a:xfrm>
            <a:prstGeom prst="rect">
              <a:avLst/>
            </a:prstGeom>
          </p:spPr>
        </p:pic>
        <p:pic>
          <p:nvPicPr>
            <p:cNvPr id="51" name="Picture 50" descr="M6 device.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35953" y="2460939"/>
              <a:ext cx="1286687" cy="2172531"/>
            </a:xfrm>
            <a:prstGeom prst="rect">
              <a:avLst/>
            </a:prstGeom>
          </p:spPr>
        </p:pic>
      </p:grpSp>
      <p:sp>
        <p:nvSpPr>
          <p:cNvPr id="52" name="TextBox 51"/>
          <p:cNvSpPr txBox="1"/>
          <p:nvPr/>
        </p:nvSpPr>
        <p:spPr>
          <a:xfrm>
            <a:off x="6238396" y="3131977"/>
            <a:ext cx="2938879" cy="954107"/>
          </a:xfrm>
          <a:prstGeom prst="rect">
            <a:avLst/>
          </a:prstGeom>
          <a:noFill/>
        </p:spPr>
        <p:txBody>
          <a:bodyPr wrap="square" rtlCol="0">
            <a:spAutoFit/>
          </a:bodyPr>
          <a:lstStyle/>
          <a:p>
            <a:r>
              <a:rPr lang="en-US" sz="1400" dirty="0">
                <a:latin typeface="Arial" charset="0"/>
                <a:cs typeface="Arial" charset="0"/>
              </a:rPr>
              <a:t>If you can’t press the </a:t>
            </a:r>
            <a:r>
              <a:rPr lang="en-US" sz="1400" dirty="0" smtClean="0">
                <a:latin typeface="Arial" charset="0"/>
                <a:cs typeface="Arial" charset="0"/>
              </a:rPr>
              <a:t>confirm button after a certain period of </a:t>
            </a:r>
            <a:r>
              <a:rPr lang="en-US" sz="1400" dirty="0">
                <a:latin typeface="Arial" charset="0"/>
                <a:cs typeface="Arial" charset="0"/>
              </a:rPr>
              <a:t>time, </a:t>
            </a:r>
            <a:r>
              <a:rPr lang="en-US" sz="1400" dirty="0" smtClean="0">
                <a:latin typeface="Arial" charset="0"/>
                <a:cs typeface="Arial" charset="0"/>
              </a:rPr>
              <a:t>the </a:t>
            </a:r>
            <a:r>
              <a:rPr lang="en-US" sz="1400" dirty="0">
                <a:latin typeface="Arial" charset="0"/>
                <a:cs typeface="Arial" charset="0"/>
              </a:rPr>
              <a:t>device will go into high alarm </a:t>
            </a:r>
          </a:p>
        </p:txBody>
      </p:sp>
      <p:pic>
        <p:nvPicPr>
          <p:cNvPr id="56" name="Picture 55" descr="alert circl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37690" y="4426234"/>
            <a:ext cx="999744" cy="999744"/>
          </a:xfrm>
          <a:prstGeom prst="rect">
            <a:avLst/>
          </a:prstGeom>
        </p:spPr>
      </p:pic>
      <p:sp>
        <p:nvSpPr>
          <p:cNvPr id="57" name="TextBox 56"/>
          <p:cNvSpPr txBox="1"/>
          <p:nvPr/>
        </p:nvSpPr>
        <p:spPr>
          <a:xfrm>
            <a:off x="6837918" y="5610285"/>
            <a:ext cx="1582355" cy="523220"/>
          </a:xfrm>
          <a:prstGeom prst="rect">
            <a:avLst/>
          </a:prstGeom>
          <a:noFill/>
        </p:spPr>
        <p:txBody>
          <a:bodyPr wrap="square" rtlCol="0">
            <a:spAutoFit/>
          </a:bodyPr>
          <a:lstStyle/>
          <a:p>
            <a:r>
              <a:rPr lang="en-US" sz="1400" dirty="0">
                <a:latin typeface="Arial" charset="0"/>
                <a:cs typeface="Arial" charset="0"/>
              </a:rPr>
              <a:t>This sends an alert notification</a:t>
            </a:r>
          </a:p>
        </p:txBody>
      </p:sp>
      <p:cxnSp>
        <p:nvCxnSpPr>
          <p:cNvPr id="37" name="Straight Arrow Connector 36"/>
          <p:cNvCxnSpPr/>
          <p:nvPr/>
        </p:nvCxnSpPr>
        <p:spPr>
          <a:xfrm>
            <a:off x="5260968" y="2433821"/>
            <a:ext cx="1178915" cy="2625"/>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7537562" y="3856558"/>
            <a:ext cx="0" cy="492260"/>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5667500" y="4812706"/>
            <a:ext cx="968812" cy="0"/>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53" name="Group 52"/>
          <p:cNvGrpSpPr/>
          <p:nvPr/>
        </p:nvGrpSpPr>
        <p:grpSpPr>
          <a:xfrm>
            <a:off x="3818344" y="3738927"/>
            <a:ext cx="1645222" cy="1701960"/>
            <a:chOff x="3386060" y="1926638"/>
            <a:chExt cx="2616594" cy="2706832"/>
          </a:xfrm>
        </p:grpSpPr>
        <p:pic>
          <p:nvPicPr>
            <p:cNvPr id="55" name="Picture 54" descr="HighAlarm-14.png"/>
            <p:cNvPicPr>
              <a:picLocks noChangeAspect="1"/>
            </p:cNvPicPr>
            <p:nvPr/>
          </p:nvPicPr>
          <p:blipFill rotWithShape="1">
            <a:blip r:embed="rId14">
              <a:extLst>
                <a:ext uri="{28A0092B-C50C-407E-A947-70E740481C1C}">
                  <a14:useLocalDpi xmlns:a14="http://schemas.microsoft.com/office/drawing/2010/main" val="0"/>
                </a:ext>
              </a:extLst>
            </a:blip>
            <a:srcRect l="66041" t="6433" r="9327" b="50562"/>
            <a:stretch/>
          </p:blipFill>
          <p:spPr>
            <a:xfrm rot="17075564">
              <a:off x="4190634" y="1606178"/>
              <a:ext cx="859271" cy="1500192"/>
            </a:xfrm>
            <a:prstGeom prst="rect">
              <a:avLst/>
            </a:prstGeom>
          </p:spPr>
        </p:pic>
        <p:pic>
          <p:nvPicPr>
            <p:cNvPr id="58" name="Picture 57" descr="HighAlarm-15.png"/>
            <p:cNvPicPr>
              <a:picLocks noChangeAspect="1"/>
            </p:cNvPicPr>
            <p:nvPr/>
          </p:nvPicPr>
          <p:blipFill rotWithShape="1">
            <a:blip r:embed="rId11">
              <a:extLst>
                <a:ext uri="{28A0092B-C50C-407E-A947-70E740481C1C}">
                  <a14:useLocalDpi xmlns:a14="http://schemas.microsoft.com/office/drawing/2010/main" val="0"/>
                </a:ext>
              </a:extLst>
            </a:blip>
            <a:srcRect l="29188" t="32987" r="18635" b="30986"/>
            <a:stretch/>
          </p:blipFill>
          <p:spPr>
            <a:xfrm>
              <a:off x="3971141" y="2556574"/>
              <a:ext cx="1443679" cy="996826"/>
            </a:xfrm>
            <a:prstGeom prst="rect">
              <a:avLst/>
            </a:prstGeom>
          </p:spPr>
        </p:pic>
        <p:pic>
          <p:nvPicPr>
            <p:cNvPr id="59" name="Picture 58" descr="TeamAlert-12.png"/>
            <p:cNvPicPr>
              <a:picLocks noChangeAspect="1"/>
            </p:cNvPicPr>
            <p:nvPr/>
          </p:nvPicPr>
          <p:blipFill rotWithShape="1">
            <a:blip r:embed="rId12">
              <a:extLst>
                <a:ext uri="{28A0092B-C50C-407E-A947-70E740481C1C}">
                  <a14:useLocalDpi xmlns:a14="http://schemas.microsoft.com/office/drawing/2010/main" val="0"/>
                </a:ext>
              </a:extLst>
            </a:blip>
            <a:srcRect t="27749" b="42408"/>
            <a:stretch/>
          </p:blipFill>
          <p:spPr>
            <a:xfrm>
              <a:off x="3386060" y="2671812"/>
              <a:ext cx="2616594" cy="780868"/>
            </a:xfrm>
            <a:prstGeom prst="rect">
              <a:avLst/>
            </a:prstGeom>
          </p:spPr>
        </p:pic>
        <p:pic>
          <p:nvPicPr>
            <p:cNvPr id="60" name="Picture 59" descr="M6 device.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35953" y="2460939"/>
              <a:ext cx="1286687" cy="2172531"/>
            </a:xfrm>
            <a:prstGeom prst="rect">
              <a:avLst/>
            </a:prstGeom>
          </p:spPr>
        </p:pic>
      </p:grpSp>
      <p:pic>
        <p:nvPicPr>
          <p:cNvPr id="61" name="Picture 60" descr="Hand-09.png"/>
          <p:cNvPicPr>
            <a:picLocks noChangeAspect="1"/>
          </p:cNvPicPr>
          <p:nvPr/>
        </p:nvPicPr>
        <p:blipFill rotWithShape="1">
          <a:blip r:embed="rId16">
            <a:extLst>
              <a:ext uri="{28A0092B-C50C-407E-A947-70E740481C1C}">
                <a14:useLocalDpi xmlns:a14="http://schemas.microsoft.com/office/drawing/2010/main" val="0"/>
              </a:ext>
            </a:extLst>
          </a:blip>
          <a:srcRect l="16277" t="17377" r="26127" b="11616"/>
          <a:stretch/>
        </p:blipFill>
        <p:spPr>
          <a:xfrm rot="1455697">
            <a:off x="3516153" y="4540922"/>
            <a:ext cx="1016616" cy="1253351"/>
          </a:xfrm>
          <a:prstGeom prst="rect">
            <a:avLst/>
          </a:prstGeom>
        </p:spPr>
      </p:pic>
      <p:sp>
        <p:nvSpPr>
          <p:cNvPr id="62" name="TextBox 61"/>
          <p:cNvSpPr txBox="1"/>
          <p:nvPr/>
        </p:nvSpPr>
        <p:spPr>
          <a:xfrm>
            <a:off x="3321422" y="5610285"/>
            <a:ext cx="3118461" cy="738664"/>
          </a:xfrm>
          <a:prstGeom prst="rect">
            <a:avLst/>
          </a:prstGeom>
          <a:noFill/>
        </p:spPr>
        <p:txBody>
          <a:bodyPr wrap="square" rtlCol="0">
            <a:spAutoFit/>
          </a:bodyPr>
          <a:lstStyle/>
          <a:p>
            <a:r>
              <a:rPr lang="en-US" sz="1400" dirty="0" smtClean="0">
                <a:latin typeface="Arial" charset="0"/>
                <a:cs typeface="Arial" charset="0"/>
              </a:rPr>
              <a:t>The high alarm can be silenced by pressing and holding the button. </a:t>
            </a:r>
            <a:r>
              <a:rPr lang="en-US" sz="1400" dirty="0" smtClean="0">
                <a:latin typeface="Arial" charset="0"/>
                <a:ea typeface="Arial" charset="0"/>
                <a:cs typeface="Arial" charset="0"/>
              </a:rPr>
              <a:t>The alert notification still remains active.</a:t>
            </a:r>
            <a:endParaRPr lang="en-US" sz="1400" dirty="0">
              <a:latin typeface="Arial" charset="0"/>
              <a:ea typeface="Arial" charset="0"/>
              <a:cs typeface="Arial" charset="0"/>
            </a:endParaRPr>
          </a:p>
        </p:txBody>
      </p:sp>
      <p:cxnSp>
        <p:nvCxnSpPr>
          <p:cNvPr id="63" name="Straight Arrow Connector 62"/>
          <p:cNvCxnSpPr/>
          <p:nvPr/>
        </p:nvCxnSpPr>
        <p:spPr>
          <a:xfrm flipH="1">
            <a:off x="2516066" y="4812706"/>
            <a:ext cx="968812" cy="0"/>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361690" y="5563842"/>
            <a:ext cx="2424078" cy="738664"/>
          </a:xfrm>
          <a:prstGeom prst="rect">
            <a:avLst/>
          </a:prstGeom>
          <a:noFill/>
        </p:spPr>
        <p:txBody>
          <a:bodyPr wrap="square" rtlCol="0">
            <a:spAutoFit/>
          </a:bodyPr>
          <a:lstStyle/>
          <a:p>
            <a:r>
              <a:rPr lang="en-US" sz="1400" dirty="0" smtClean="0">
                <a:latin typeface="Arial" charset="0"/>
                <a:cs typeface="Arial" charset="0"/>
              </a:rPr>
              <a:t>The Monitoring Personal will follow the company protocol</a:t>
            </a:r>
            <a:r>
              <a:rPr lang="en-US" sz="1400" dirty="0">
                <a:latin typeface="Arial" charset="0"/>
                <a:cs typeface="Arial" charset="0"/>
              </a:rPr>
              <a:t> </a:t>
            </a:r>
            <a:r>
              <a:rPr lang="en-US" sz="1400" dirty="0" smtClean="0">
                <a:latin typeface="Arial" charset="0"/>
                <a:cs typeface="Arial" charset="0"/>
              </a:rPr>
              <a:t>in order to get you help</a:t>
            </a:r>
          </a:p>
        </p:txBody>
      </p:sp>
      <p:pic>
        <p:nvPicPr>
          <p:cNvPr id="65" name="Picture 64" descr="call center.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9114" y="3224744"/>
            <a:ext cx="1492558" cy="2271472"/>
          </a:xfrm>
          <a:prstGeom prst="rect">
            <a:avLst/>
          </a:prstGeom>
        </p:spPr>
      </p:pic>
      <p:sp>
        <p:nvSpPr>
          <p:cNvPr id="66" name="TextBox 65"/>
          <p:cNvSpPr txBox="1"/>
          <p:nvPr/>
        </p:nvSpPr>
        <p:spPr>
          <a:xfrm>
            <a:off x="560244" y="987888"/>
            <a:ext cx="8369748" cy="830997"/>
          </a:xfrm>
          <a:prstGeom prst="rect">
            <a:avLst/>
          </a:prstGeom>
          <a:noFill/>
        </p:spPr>
        <p:txBody>
          <a:bodyPr wrap="square" rtlCol="0">
            <a:spAutoFit/>
          </a:bodyPr>
          <a:lstStyle/>
          <a:p>
            <a:r>
              <a:rPr lang="en-US" sz="2400" spc="300" dirty="0" smtClean="0">
                <a:solidFill>
                  <a:srgbClr val="A6192E"/>
                </a:solidFill>
                <a:latin typeface="Arial" charset="0"/>
                <a:cs typeface="Arial" charset="0"/>
              </a:rPr>
              <a:t>AUTOMATIC FEATURES – IF YOU CAN’T CONFIRM</a:t>
            </a:r>
            <a:endParaRPr lang="en-US" sz="2400" spc="300" dirty="0">
              <a:solidFill>
                <a:srgbClr val="A6192E"/>
              </a:solidFill>
              <a:latin typeface="Arial" charset="0"/>
              <a:cs typeface="Arial" charset="0"/>
            </a:endParaRPr>
          </a:p>
        </p:txBody>
      </p:sp>
      <p:pic>
        <p:nvPicPr>
          <p:cNvPr id="39" name="Emergency Aler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6837918" y="3800385"/>
            <a:ext cx="304871" cy="304871"/>
          </a:xfrm>
          <a:prstGeom prst="rect">
            <a:avLst/>
          </a:prstGeom>
        </p:spPr>
      </p:pic>
      <p:pic>
        <p:nvPicPr>
          <p:cNvPr id="40" name="No Motion-missed Check In-fall Detected.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3724380" y="3423172"/>
            <a:ext cx="283349" cy="283349"/>
          </a:xfrm>
          <a:prstGeom prst="rect">
            <a:avLst/>
          </a:prstGeom>
        </p:spPr>
      </p:pic>
    </p:spTree>
    <p:extLst>
      <p:ext uri="{BB962C8B-B14F-4D97-AF65-F5344CB8AC3E}">
        <p14:creationId xmlns:p14="http://schemas.microsoft.com/office/powerpoint/2010/main" val="16165829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21" fill="hold"/>
                                        <p:tgtEl>
                                          <p:spTgt spid="39"/>
                                        </p:tgtEl>
                                      </p:cBhvr>
                                    </p:cmd>
                                  </p:childTnLst>
                                </p:cTn>
                              </p:par>
                            </p:childTnLst>
                          </p:cTn>
                        </p:par>
                      </p:childTnLst>
                    </p:cTn>
                  </p:par>
                </p:childTnLst>
              </p:cTn>
              <p:nextCondLst>
                <p:cond evt="onClick" delay="0">
                  <p:tgtEl>
                    <p:spTgt spid="39"/>
                  </p:tgtEl>
                </p:cond>
              </p:nextCondLst>
            </p:seq>
            <p:audio>
              <p:cMediaNode vol="80000">
                <p:cTn id="7" fill="hold" display="0">
                  <p:stCondLst>
                    <p:cond delay="indefinite"/>
                  </p:stCondLst>
                  <p:endCondLst>
                    <p:cond evt="onStopAudio" delay="0">
                      <p:tgtEl>
                        <p:sldTgt/>
                      </p:tgtEl>
                    </p:cond>
                  </p:endCondLst>
                </p:cTn>
                <p:tgtEl>
                  <p:spTgt spid="39"/>
                </p:tgtEl>
              </p:cMediaNode>
            </p:audio>
            <p:seq concurrent="1" nextAc="seek">
              <p:cTn id="8" restart="whenNotActive" fill="hold" evtFilter="cancelBubble" nodeType="interactiveSeq">
                <p:stCondLst>
                  <p:cond evt="onClick" delay="0">
                    <p:tgtEl>
                      <p:spTgt spid="4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410" fill="hold"/>
                                        <p:tgtEl>
                                          <p:spTgt spid="40"/>
                                        </p:tgtEl>
                                      </p:cBhvr>
                                    </p:cmd>
                                  </p:childTnLst>
                                </p:cTn>
                              </p:par>
                            </p:childTnLst>
                          </p:cTn>
                        </p:par>
                      </p:childTnLst>
                    </p:cTn>
                  </p:par>
                </p:childTnLst>
              </p:cTn>
              <p:nextCondLst>
                <p:cond evt="onClick" delay="0">
                  <p:tgtEl>
                    <p:spTgt spid="40"/>
                  </p:tgtEl>
                </p:cond>
              </p:nextCondLst>
            </p:seq>
            <p:audio>
              <p:cMediaNode vol="80000">
                <p:cTn id="13" fill="hold" display="0">
                  <p:stCondLst>
                    <p:cond delay="indefinite"/>
                  </p:stCondLst>
                  <p:endCondLst>
                    <p:cond evt="onStopAudio" delay="0">
                      <p:tgtEl>
                        <p:sldTgt/>
                      </p:tgtEl>
                    </p:cond>
                  </p:endCondLst>
                </p:cTn>
                <p:tgtEl>
                  <p:spTgt spid="4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125813" y="2481261"/>
            <a:ext cx="2321304" cy="861774"/>
          </a:xfrm>
          <a:prstGeom prst="rect">
            <a:avLst/>
          </a:prstGeom>
          <a:noFill/>
        </p:spPr>
        <p:txBody>
          <a:bodyPr wrap="square" rtlCol="0">
            <a:spAutoFit/>
          </a:bodyPr>
          <a:lstStyle/>
          <a:p>
            <a:pPr algn="ctr"/>
            <a:r>
              <a:rPr lang="en-US" dirty="0">
                <a:latin typeface="Arial" charset="0"/>
                <a:cs typeface="Arial" charset="0"/>
              </a:rPr>
              <a:t>Emergency alert</a:t>
            </a:r>
          </a:p>
          <a:p>
            <a:pPr algn="ctr"/>
            <a:r>
              <a:rPr lang="en-US" sz="1400" dirty="0">
                <a:latin typeface="Arial" charset="0"/>
                <a:cs typeface="Arial" charset="0"/>
              </a:rPr>
              <a:t>(Audible)</a:t>
            </a:r>
            <a:endParaRPr lang="en-US" dirty="0">
              <a:latin typeface="Arial" charset="0"/>
              <a:cs typeface="Arial" charset="0"/>
            </a:endParaRPr>
          </a:p>
          <a:p>
            <a:pPr algn="ctr"/>
            <a:endParaRPr lang="en-US" dirty="0">
              <a:latin typeface="Arial" charset="0"/>
              <a:cs typeface="Arial" charset="0"/>
            </a:endParaRPr>
          </a:p>
        </p:txBody>
      </p:sp>
      <p:sp>
        <p:nvSpPr>
          <p:cNvPr id="11" name="TextBox 10"/>
          <p:cNvSpPr txBox="1"/>
          <p:nvPr/>
        </p:nvSpPr>
        <p:spPr>
          <a:xfrm>
            <a:off x="4682793" y="2481261"/>
            <a:ext cx="2321304" cy="369332"/>
          </a:xfrm>
          <a:prstGeom prst="rect">
            <a:avLst/>
          </a:prstGeom>
          <a:noFill/>
        </p:spPr>
        <p:txBody>
          <a:bodyPr wrap="square" rtlCol="0">
            <a:spAutoFit/>
          </a:bodyPr>
          <a:lstStyle/>
          <a:p>
            <a:pPr algn="ctr"/>
            <a:r>
              <a:rPr lang="en-US" dirty="0">
                <a:latin typeface="Arial" charset="0"/>
                <a:cs typeface="Arial" charset="0"/>
              </a:rPr>
              <a:t>Silent alert</a:t>
            </a:r>
          </a:p>
        </p:txBody>
      </p:sp>
      <p:pic>
        <p:nvPicPr>
          <p:cNvPr id="5" name="Picture 4" descr="Screenshot 2015-11-19 16.39.35.png"/>
          <p:cNvPicPr>
            <a:picLocks noChangeAspect="1"/>
          </p:cNvPicPr>
          <p:nvPr/>
        </p:nvPicPr>
        <p:blipFill rotWithShape="1">
          <a:blip r:embed="rId5">
            <a:extLst>
              <a:ext uri="{28A0092B-C50C-407E-A947-70E740481C1C}">
                <a14:useLocalDpi xmlns:a14="http://schemas.microsoft.com/office/drawing/2010/main" val="0"/>
              </a:ext>
            </a:extLst>
          </a:blip>
          <a:srcRect l="10919"/>
          <a:stretch/>
        </p:blipFill>
        <p:spPr>
          <a:xfrm>
            <a:off x="2125813" y="3228148"/>
            <a:ext cx="2321304" cy="2237761"/>
          </a:xfrm>
          <a:prstGeom prst="rect">
            <a:avLst/>
          </a:prstGeom>
        </p:spPr>
      </p:pic>
      <p:pic>
        <p:nvPicPr>
          <p:cNvPr id="6" name="Picture 5" descr="Screenshot 2015-11-19 16.42.28.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2792" y="3228148"/>
            <a:ext cx="2321304" cy="2237761"/>
          </a:xfrm>
          <a:prstGeom prst="rect">
            <a:avLst/>
          </a:prstGeom>
        </p:spPr>
      </p:pic>
      <p:sp>
        <p:nvSpPr>
          <p:cNvPr id="14" name="TextBox 13"/>
          <p:cNvSpPr txBox="1"/>
          <p:nvPr/>
        </p:nvSpPr>
        <p:spPr>
          <a:xfrm>
            <a:off x="2277202" y="1555804"/>
            <a:ext cx="4867806" cy="584775"/>
          </a:xfrm>
          <a:prstGeom prst="rect">
            <a:avLst/>
          </a:prstGeom>
          <a:noFill/>
        </p:spPr>
        <p:txBody>
          <a:bodyPr wrap="square" rtlCol="0">
            <a:spAutoFit/>
          </a:bodyPr>
          <a:lstStyle/>
          <a:p>
            <a:pPr algn="ctr"/>
            <a:r>
              <a:rPr lang="en-US" sz="1600" dirty="0">
                <a:latin typeface="Arial" charset="0"/>
                <a:cs typeface="Arial" charset="0"/>
              </a:rPr>
              <a:t>During your shift, you may need to request help using </a:t>
            </a:r>
            <a:r>
              <a:rPr lang="en-US" sz="1600" dirty="0" smtClean="0">
                <a:latin typeface="Arial" charset="0"/>
                <a:cs typeface="Arial" charset="0"/>
              </a:rPr>
              <a:t>one of the manual features:</a:t>
            </a:r>
            <a:endParaRPr lang="en-US" sz="1600" dirty="0">
              <a:latin typeface="Arial" charset="0"/>
              <a:cs typeface="Arial" charset="0"/>
            </a:endParaRPr>
          </a:p>
        </p:txBody>
      </p:sp>
      <p:cxnSp>
        <p:nvCxnSpPr>
          <p:cNvPr id="17" name="Straight Connector 16"/>
          <p:cNvCxnSpPr/>
          <p:nvPr/>
        </p:nvCxnSpPr>
        <p:spPr>
          <a:xfrm>
            <a:off x="366411" y="622724"/>
            <a:ext cx="8715983"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49387" y="6400823"/>
            <a:ext cx="8715983"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12" name="TextBox 11"/>
          <p:cNvSpPr txBox="1"/>
          <p:nvPr/>
        </p:nvSpPr>
        <p:spPr>
          <a:xfrm>
            <a:off x="153536" y="138359"/>
            <a:ext cx="3507619" cy="307777"/>
          </a:xfrm>
          <a:prstGeom prst="rect">
            <a:avLst/>
          </a:prstGeom>
          <a:noFill/>
        </p:spPr>
        <p:txBody>
          <a:bodyPr wrap="square" rtlCol="0">
            <a:spAutoFit/>
          </a:bodyPr>
          <a:lstStyle/>
          <a:p>
            <a:r>
              <a:rPr lang="en-US" sz="1400" dirty="0">
                <a:solidFill>
                  <a:srgbClr val="B2B4B3"/>
                </a:solidFill>
                <a:latin typeface="Arial" charset="0"/>
              </a:rPr>
              <a:t>DURING YOUR SHIFT</a:t>
            </a:r>
          </a:p>
        </p:txBody>
      </p:sp>
      <p:sp>
        <p:nvSpPr>
          <p:cNvPr id="19" name="TextBox 18"/>
          <p:cNvSpPr txBox="1"/>
          <p:nvPr/>
        </p:nvSpPr>
        <p:spPr>
          <a:xfrm>
            <a:off x="560244" y="987889"/>
            <a:ext cx="4862148" cy="461665"/>
          </a:xfrm>
          <a:prstGeom prst="rect">
            <a:avLst/>
          </a:prstGeom>
          <a:noFill/>
        </p:spPr>
        <p:txBody>
          <a:bodyPr wrap="square" rtlCol="0">
            <a:spAutoFit/>
          </a:bodyPr>
          <a:lstStyle/>
          <a:p>
            <a:r>
              <a:rPr lang="en-US" sz="2400" spc="300" dirty="0" smtClean="0">
                <a:solidFill>
                  <a:srgbClr val="A6192E"/>
                </a:solidFill>
                <a:latin typeface="Arial" charset="0"/>
                <a:cs typeface="Arial" charset="0"/>
              </a:rPr>
              <a:t>MANUAL FEATURES</a:t>
            </a:r>
            <a:endParaRPr lang="en-US" sz="2400" spc="300" dirty="0">
              <a:solidFill>
                <a:srgbClr val="A6192E"/>
              </a:solidFill>
              <a:latin typeface="Arial" charset="0"/>
              <a:cs typeface="Arial" charset="0"/>
            </a:endParaRPr>
          </a:p>
        </p:txBody>
      </p:sp>
      <p:pic>
        <p:nvPicPr>
          <p:cNvPr id="2" name="Emergency Aler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25813" y="5499213"/>
            <a:ext cx="304871" cy="304871"/>
          </a:xfrm>
          <a:prstGeom prst="rect">
            <a:avLst/>
          </a:prstGeom>
        </p:spPr>
      </p:pic>
    </p:spTree>
    <p:extLst>
      <p:ext uri="{BB962C8B-B14F-4D97-AF65-F5344CB8AC3E}">
        <p14:creationId xmlns:p14="http://schemas.microsoft.com/office/powerpoint/2010/main" val="9894397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337444" y="1325712"/>
            <a:ext cx="4567460" cy="461665"/>
          </a:xfrm>
          <a:prstGeom prst="rect">
            <a:avLst/>
          </a:prstGeom>
          <a:noFill/>
        </p:spPr>
        <p:txBody>
          <a:bodyPr wrap="square" rtlCol="0">
            <a:spAutoFit/>
          </a:bodyPr>
          <a:lstStyle/>
          <a:p>
            <a:pPr algn="ctr"/>
            <a:r>
              <a:rPr lang="en-US" sz="2400" dirty="0">
                <a:latin typeface="Arial" charset="0"/>
                <a:cs typeface="Arial" charset="0"/>
              </a:rPr>
              <a:t>Emergency </a:t>
            </a:r>
            <a:r>
              <a:rPr lang="en-US" sz="2400" dirty="0" smtClean="0">
                <a:latin typeface="Arial" charset="0"/>
                <a:cs typeface="Arial" charset="0"/>
              </a:rPr>
              <a:t>alert</a:t>
            </a:r>
          </a:p>
        </p:txBody>
      </p:sp>
      <p:sp>
        <p:nvSpPr>
          <p:cNvPr id="43" name="TextBox 42"/>
          <p:cNvSpPr txBox="1"/>
          <p:nvPr/>
        </p:nvSpPr>
        <p:spPr>
          <a:xfrm>
            <a:off x="2505040" y="4856955"/>
            <a:ext cx="1528553" cy="1169551"/>
          </a:xfrm>
          <a:prstGeom prst="rect">
            <a:avLst/>
          </a:prstGeom>
          <a:noFill/>
        </p:spPr>
        <p:txBody>
          <a:bodyPr wrap="square" rtlCol="0">
            <a:spAutoFit/>
          </a:bodyPr>
          <a:lstStyle/>
          <a:p>
            <a:r>
              <a:rPr lang="en-US" sz="1400" dirty="0">
                <a:latin typeface="Arial" charset="0"/>
                <a:cs typeface="Arial" charset="0"/>
              </a:rPr>
              <a:t>An </a:t>
            </a:r>
            <a:r>
              <a:rPr lang="en-US" sz="1400" dirty="0" smtClean="0">
                <a:latin typeface="Arial" charset="0"/>
                <a:cs typeface="Arial" charset="0"/>
              </a:rPr>
              <a:t>alert notification </a:t>
            </a:r>
            <a:r>
              <a:rPr lang="en-US" sz="1400" dirty="0">
                <a:latin typeface="Arial" charset="0"/>
                <a:cs typeface="Arial" charset="0"/>
              </a:rPr>
              <a:t>will </a:t>
            </a:r>
            <a:r>
              <a:rPr lang="en-US" sz="1400" dirty="0" smtClean="0">
                <a:latin typeface="Arial" charset="0"/>
                <a:cs typeface="Arial" charset="0"/>
              </a:rPr>
              <a:t>be sent to monitoring personnel</a:t>
            </a:r>
            <a:endParaRPr lang="en-US" sz="1400" dirty="0">
              <a:latin typeface="Arial" charset="0"/>
              <a:cs typeface="Arial" charset="0"/>
            </a:endParaRPr>
          </a:p>
        </p:txBody>
      </p:sp>
      <p:grpSp>
        <p:nvGrpSpPr>
          <p:cNvPr id="4" name="Group 3"/>
          <p:cNvGrpSpPr/>
          <p:nvPr/>
        </p:nvGrpSpPr>
        <p:grpSpPr>
          <a:xfrm>
            <a:off x="146593" y="2186441"/>
            <a:ext cx="1879826" cy="2562694"/>
            <a:chOff x="2013596" y="2140533"/>
            <a:chExt cx="1879826" cy="2562694"/>
          </a:xfrm>
        </p:grpSpPr>
        <p:pic>
          <p:nvPicPr>
            <p:cNvPr id="37" name="Picture 36" descr="HighAlarm-14.png"/>
            <p:cNvPicPr>
              <a:picLocks noChangeAspect="1"/>
            </p:cNvPicPr>
            <p:nvPr/>
          </p:nvPicPr>
          <p:blipFill rotWithShape="1">
            <a:blip r:embed="rId5">
              <a:extLst>
                <a:ext uri="{28A0092B-C50C-407E-A947-70E740481C1C}">
                  <a14:useLocalDpi xmlns:a14="http://schemas.microsoft.com/office/drawing/2010/main" val="0"/>
                </a:ext>
              </a:extLst>
            </a:blip>
            <a:srcRect l="66041" t="6433" r="9327" b="50562"/>
            <a:stretch/>
          </p:blipFill>
          <p:spPr>
            <a:xfrm rot="17075564">
              <a:off x="2582109" y="1885496"/>
              <a:ext cx="683847" cy="1193921"/>
            </a:xfrm>
            <a:prstGeom prst="rect">
              <a:avLst/>
            </a:prstGeom>
          </p:spPr>
        </p:pic>
        <p:pic>
          <p:nvPicPr>
            <p:cNvPr id="38" name="Picture 37" descr="TeamAlert-12.png"/>
            <p:cNvPicPr>
              <a:picLocks noChangeAspect="1"/>
            </p:cNvPicPr>
            <p:nvPr/>
          </p:nvPicPr>
          <p:blipFill rotWithShape="1">
            <a:blip r:embed="rId6">
              <a:extLst>
                <a:ext uri="{28A0092B-C50C-407E-A947-70E740481C1C}">
                  <a14:useLocalDpi xmlns:a14="http://schemas.microsoft.com/office/drawing/2010/main" val="0"/>
                </a:ext>
              </a:extLst>
            </a:blip>
            <a:srcRect t="27749" b="42408"/>
            <a:stretch/>
          </p:blipFill>
          <p:spPr>
            <a:xfrm>
              <a:off x="2013596" y="2754080"/>
              <a:ext cx="1879826" cy="560995"/>
            </a:xfrm>
            <a:prstGeom prst="rect">
              <a:avLst/>
            </a:prstGeom>
          </p:spPr>
        </p:pic>
        <p:pic>
          <p:nvPicPr>
            <p:cNvPr id="27" name="Picture 26" descr="M6 device latch open.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92727" y="2599202"/>
              <a:ext cx="918436" cy="2104025"/>
            </a:xfrm>
            <a:prstGeom prst="rect">
              <a:avLst/>
            </a:prstGeom>
          </p:spPr>
        </p:pic>
      </p:grpSp>
      <p:pic>
        <p:nvPicPr>
          <p:cNvPr id="2" name="Picture 1" descr="alert circl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35020" y="2940269"/>
            <a:ext cx="999744" cy="999744"/>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16" name="TextBox 15"/>
          <p:cNvSpPr txBox="1"/>
          <p:nvPr/>
        </p:nvSpPr>
        <p:spPr>
          <a:xfrm>
            <a:off x="153536" y="138359"/>
            <a:ext cx="3507619" cy="307777"/>
          </a:xfrm>
          <a:prstGeom prst="rect">
            <a:avLst/>
          </a:prstGeom>
          <a:noFill/>
        </p:spPr>
        <p:txBody>
          <a:bodyPr wrap="square" rtlCol="0">
            <a:spAutoFit/>
          </a:bodyPr>
          <a:lstStyle/>
          <a:p>
            <a:r>
              <a:rPr lang="en-US" sz="1400" dirty="0">
                <a:solidFill>
                  <a:srgbClr val="B2B4B3"/>
                </a:solidFill>
                <a:latin typeface="Arial" charset="0"/>
              </a:rPr>
              <a:t>DURING YOUR SHIFT</a:t>
            </a:r>
          </a:p>
        </p:txBody>
      </p:sp>
      <p:grpSp>
        <p:nvGrpSpPr>
          <p:cNvPr id="30" name="Group 29"/>
          <p:cNvGrpSpPr/>
          <p:nvPr/>
        </p:nvGrpSpPr>
        <p:grpSpPr>
          <a:xfrm>
            <a:off x="4326252" y="2256938"/>
            <a:ext cx="1873606" cy="1938221"/>
            <a:chOff x="3386060" y="1926638"/>
            <a:chExt cx="2616594" cy="2706832"/>
          </a:xfrm>
        </p:grpSpPr>
        <p:pic>
          <p:nvPicPr>
            <p:cNvPr id="31" name="Picture 30" descr="HighAlarm-14.png"/>
            <p:cNvPicPr>
              <a:picLocks noChangeAspect="1"/>
            </p:cNvPicPr>
            <p:nvPr/>
          </p:nvPicPr>
          <p:blipFill rotWithShape="1">
            <a:blip r:embed="rId5">
              <a:extLst>
                <a:ext uri="{28A0092B-C50C-407E-A947-70E740481C1C}">
                  <a14:useLocalDpi xmlns:a14="http://schemas.microsoft.com/office/drawing/2010/main" val="0"/>
                </a:ext>
              </a:extLst>
            </a:blip>
            <a:srcRect l="66041" t="6433" r="9327" b="50562"/>
            <a:stretch/>
          </p:blipFill>
          <p:spPr>
            <a:xfrm rot="17075564">
              <a:off x="4190634" y="1606178"/>
              <a:ext cx="859271" cy="1500192"/>
            </a:xfrm>
            <a:prstGeom prst="rect">
              <a:avLst/>
            </a:prstGeom>
          </p:spPr>
        </p:pic>
        <p:pic>
          <p:nvPicPr>
            <p:cNvPr id="32" name="Picture 31" descr="HighAlarm-15.png"/>
            <p:cNvPicPr>
              <a:picLocks noChangeAspect="1"/>
            </p:cNvPicPr>
            <p:nvPr/>
          </p:nvPicPr>
          <p:blipFill rotWithShape="1">
            <a:blip r:embed="rId10">
              <a:extLst>
                <a:ext uri="{28A0092B-C50C-407E-A947-70E740481C1C}">
                  <a14:useLocalDpi xmlns:a14="http://schemas.microsoft.com/office/drawing/2010/main" val="0"/>
                </a:ext>
              </a:extLst>
            </a:blip>
            <a:srcRect l="29188" t="32987" r="18635" b="30986"/>
            <a:stretch/>
          </p:blipFill>
          <p:spPr>
            <a:xfrm>
              <a:off x="3971141" y="2556574"/>
              <a:ext cx="1443679" cy="996826"/>
            </a:xfrm>
            <a:prstGeom prst="rect">
              <a:avLst/>
            </a:prstGeom>
          </p:spPr>
        </p:pic>
        <p:pic>
          <p:nvPicPr>
            <p:cNvPr id="33" name="Picture 32" descr="TeamAlert-12.png"/>
            <p:cNvPicPr>
              <a:picLocks noChangeAspect="1"/>
            </p:cNvPicPr>
            <p:nvPr/>
          </p:nvPicPr>
          <p:blipFill rotWithShape="1">
            <a:blip r:embed="rId6">
              <a:extLst>
                <a:ext uri="{28A0092B-C50C-407E-A947-70E740481C1C}">
                  <a14:useLocalDpi xmlns:a14="http://schemas.microsoft.com/office/drawing/2010/main" val="0"/>
                </a:ext>
              </a:extLst>
            </a:blip>
            <a:srcRect t="27749" b="42408"/>
            <a:stretch/>
          </p:blipFill>
          <p:spPr>
            <a:xfrm>
              <a:off x="3386060" y="2671812"/>
              <a:ext cx="2616594" cy="780868"/>
            </a:xfrm>
            <a:prstGeom prst="rect">
              <a:avLst/>
            </a:prstGeom>
          </p:spPr>
        </p:pic>
        <p:pic>
          <p:nvPicPr>
            <p:cNvPr id="34" name="Picture 33" descr="M6 device.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35953" y="2460939"/>
              <a:ext cx="1286687" cy="2172531"/>
            </a:xfrm>
            <a:prstGeom prst="rect">
              <a:avLst/>
            </a:prstGeom>
          </p:spPr>
        </p:pic>
      </p:grpSp>
      <p:pic>
        <p:nvPicPr>
          <p:cNvPr id="35" name="Picture 34" descr="Hand-09.png"/>
          <p:cNvPicPr>
            <a:picLocks noChangeAspect="1"/>
          </p:cNvPicPr>
          <p:nvPr/>
        </p:nvPicPr>
        <p:blipFill rotWithShape="1">
          <a:blip r:embed="rId12">
            <a:extLst>
              <a:ext uri="{28A0092B-C50C-407E-A947-70E740481C1C}">
                <a14:useLocalDpi xmlns:a14="http://schemas.microsoft.com/office/drawing/2010/main" val="0"/>
              </a:ext>
            </a:extLst>
          </a:blip>
          <a:srcRect l="16277" t="17377" r="26127" b="11616"/>
          <a:stretch/>
        </p:blipFill>
        <p:spPr>
          <a:xfrm rot="1455697">
            <a:off x="4037250" y="3207773"/>
            <a:ext cx="1113803" cy="1373169"/>
          </a:xfrm>
          <a:prstGeom prst="rect">
            <a:avLst/>
          </a:prstGeom>
        </p:spPr>
      </p:pic>
      <p:sp>
        <p:nvSpPr>
          <p:cNvPr id="39" name="TextBox 38"/>
          <p:cNvSpPr txBox="1"/>
          <p:nvPr/>
        </p:nvSpPr>
        <p:spPr>
          <a:xfrm>
            <a:off x="4458042" y="4894714"/>
            <a:ext cx="1851890" cy="1384995"/>
          </a:xfrm>
          <a:prstGeom prst="rect">
            <a:avLst/>
          </a:prstGeom>
          <a:noFill/>
        </p:spPr>
        <p:txBody>
          <a:bodyPr wrap="square" rtlCol="0">
            <a:spAutoFit/>
          </a:bodyPr>
          <a:lstStyle/>
          <a:p>
            <a:r>
              <a:rPr lang="en-US" sz="1400" dirty="0" smtClean="0">
                <a:latin typeface="Arial" charset="0"/>
                <a:cs typeface="Arial" charset="0"/>
              </a:rPr>
              <a:t>The high alarm can be silenced by pressing and holding the button. </a:t>
            </a:r>
            <a:r>
              <a:rPr lang="en-US" sz="1400" dirty="0" smtClean="0">
                <a:latin typeface="Arial" charset="0"/>
                <a:ea typeface="Arial" charset="0"/>
                <a:cs typeface="Arial" charset="0"/>
              </a:rPr>
              <a:t>The alert notification still remains active.</a:t>
            </a:r>
            <a:endParaRPr lang="en-US" sz="1400" dirty="0">
              <a:latin typeface="Arial" charset="0"/>
              <a:ea typeface="Arial" charset="0"/>
              <a:cs typeface="Arial" charset="0"/>
            </a:endParaRPr>
          </a:p>
        </p:txBody>
      </p:sp>
      <p:cxnSp>
        <p:nvCxnSpPr>
          <p:cNvPr id="44" name="Straight Arrow Connector 43"/>
          <p:cNvCxnSpPr/>
          <p:nvPr/>
        </p:nvCxnSpPr>
        <p:spPr>
          <a:xfrm>
            <a:off x="1720880" y="3414998"/>
            <a:ext cx="739649" cy="0"/>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3663768" y="3414998"/>
            <a:ext cx="739649" cy="0"/>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5940107" y="3421777"/>
            <a:ext cx="739649" cy="0"/>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462821" y="4856955"/>
            <a:ext cx="1528553" cy="738664"/>
          </a:xfrm>
          <a:prstGeom prst="rect">
            <a:avLst/>
          </a:prstGeom>
          <a:noFill/>
        </p:spPr>
        <p:txBody>
          <a:bodyPr wrap="square" rtlCol="0">
            <a:spAutoFit/>
          </a:bodyPr>
          <a:lstStyle/>
          <a:p>
            <a:r>
              <a:rPr lang="en-US" sz="1400" dirty="0" smtClean="0">
                <a:latin typeface="Arial" charset="0"/>
                <a:cs typeface="Arial" charset="0"/>
              </a:rPr>
              <a:t>Request help by pulling down the latch</a:t>
            </a:r>
            <a:endParaRPr lang="en-US" sz="1400" dirty="0">
              <a:latin typeface="Arial" charset="0"/>
              <a:cs typeface="Arial" charset="0"/>
            </a:endParaRPr>
          </a:p>
        </p:txBody>
      </p:sp>
      <p:pic>
        <p:nvPicPr>
          <p:cNvPr id="28" name="Emergency Aler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67849" y="5589092"/>
            <a:ext cx="304871" cy="304871"/>
          </a:xfrm>
          <a:prstGeom prst="rect">
            <a:avLst/>
          </a:prstGeom>
        </p:spPr>
      </p:pic>
      <p:pic>
        <p:nvPicPr>
          <p:cNvPr id="29" name="Picture 28" descr="call center.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83265" y="2047068"/>
            <a:ext cx="1492558" cy="2271472"/>
          </a:xfrm>
          <a:prstGeom prst="rect">
            <a:avLst/>
          </a:prstGeom>
        </p:spPr>
      </p:pic>
      <p:sp>
        <p:nvSpPr>
          <p:cNvPr id="36" name="TextBox 35"/>
          <p:cNvSpPr txBox="1"/>
          <p:nvPr/>
        </p:nvSpPr>
        <p:spPr>
          <a:xfrm>
            <a:off x="6783265" y="4914276"/>
            <a:ext cx="1805463" cy="738664"/>
          </a:xfrm>
          <a:prstGeom prst="rect">
            <a:avLst/>
          </a:prstGeom>
          <a:noFill/>
        </p:spPr>
        <p:txBody>
          <a:bodyPr wrap="square" rtlCol="0">
            <a:spAutoFit/>
          </a:bodyPr>
          <a:lstStyle/>
          <a:p>
            <a:r>
              <a:rPr lang="en-US" sz="1400" dirty="0" smtClean="0">
                <a:latin typeface="Arial" charset="0"/>
                <a:ea typeface="Arial" charset="0"/>
                <a:cs typeface="Arial" charset="0"/>
              </a:rPr>
              <a:t>Monitoring personnel will work to resolve the alert.</a:t>
            </a:r>
            <a:endParaRPr lang="en-US" sz="1400" dirty="0">
              <a:latin typeface="Arial" charset="0"/>
              <a:ea typeface="Arial" charset="0"/>
              <a:cs typeface="Arial" charset="0"/>
            </a:endParaRPr>
          </a:p>
        </p:txBody>
      </p:sp>
    </p:spTree>
    <p:extLst>
      <p:ext uri="{BB962C8B-B14F-4D97-AF65-F5344CB8AC3E}">
        <p14:creationId xmlns:p14="http://schemas.microsoft.com/office/powerpoint/2010/main" val="2435683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21" fill="hold"/>
                                        <p:tgtEl>
                                          <p:spTgt spid="28"/>
                                        </p:tgtEl>
                                      </p:cBhvr>
                                    </p:cmd>
                                  </p:childTnLst>
                                </p:cTn>
                              </p:par>
                            </p:childTnLst>
                          </p:cTn>
                        </p:par>
                      </p:childTnLst>
                    </p:cTn>
                  </p:par>
                </p:childTnLst>
              </p:cTn>
              <p:nextCondLst>
                <p:cond evt="onClick" delay="0">
                  <p:tgtEl>
                    <p:spTgt spid="28"/>
                  </p:tgtEl>
                </p:cond>
              </p:nextCondLst>
            </p:seq>
            <p:audio>
              <p:cMediaNode vol="80000">
                <p:cTn id="7" fill="hold" display="0">
                  <p:stCondLst>
                    <p:cond delay="indefinite"/>
                  </p:stCondLst>
                  <p:endCondLst>
                    <p:cond evt="onStopAudio" delay="0">
                      <p:tgtEl>
                        <p:sldTgt/>
                      </p:tgtEl>
                    </p:cond>
                  </p:endCondLst>
                </p:cTn>
                <p:tgtEl>
                  <p:spTgt spid="2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337444" y="1279868"/>
            <a:ext cx="4567460" cy="461665"/>
          </a:xfrm>
          <a:prstGeom prst="rect">
            <a:avLst/>
          </a:prstGeom>
          <a:noFill/>
        </p:spPr>
        <p:txBody>
          <a:bodyPr wrap="square" rtlCol="0">
            <a:spAutoFit/>
          </a:bodyPr>
          <a:lstStyle/>
          <a:p>
            <a:pPr algn="ctr"/>
            <a:r>
              <a:rPr lang="en-US" sz="2400" dirty="0">
                <a:latin typeface="Arial" charset="0"/>
                <a:cs typeface="Arial" charset="0"/>
              </a:rPr>
              <a:t>Silent Alert</a:t>
            </a:r>
          </a:p>
        </p:txBody>
      </p:sp>
      <p:sp>
        <p:nvSpPr>
          <p:cNvPr id="26" name="TextBox 25"/>
          <p:cNvSpPr txBox="1"/>
          <p:nvPr/>
        </p:nvSpPr>
        <p:spPr>
          <a:xfrm>
            <a:off x="153536" y="5024999"/>
            <a:ext cx="2450076" cy="707886"/>
          </a:xfrm>
          <a:prstGeom prst="rect">
            <a:avLst/>
          </a:prstGeom>
          <a:noFill/>
        </p:spPr>
        <p:txBody>
          <a:bodyPr wrap="square" rtlCol="0">
            <a:spAutoFit/>
          </a:bodyPr>
          <a:lstStyle/>
          <a:p>
            <a:pPr algn="ctr"/>
            <a:r>
              <a:rPr lang="en-US" sz="1400" dirty="0" smtClean="0">
                <a:latin typeface="Arial" charset="0"/>
                <a:cs typeface="Arial" charset="0"/>
              </a:rPr>
              <a:t>Press the confirm button until the vibration stops</a:t>
            </a:r>
            <a:endParaRPr lang="en-US" sz="1400" dirty="0">
              <a:latin typeface="Arial" charset="0"/>
              <a:cs typeface="Arial" charset="0"/>
            </a:endParaRPr>
          </a:p>
          <a:p>
            <a:pPr algn="ctr"/>
            <a:r>
              <a:rPr lang="en-US" sz="1200" dirty="0">
                <a:latin typeface="Arial" charset="0"/>
                <a:cs typeface="Arial" charset="0"/>
              </a:rPr>
              <a:t> (two full vibration pulses ~5 sec.)</a:t>
            </a:r>
          </a:p>
        </p:txBody>
      </p:sp>
      <p:sp>
        <p:nvSpPr>
          <p:cNvPr id="2" name="Rectangle 1"/>
          <p:cNvSpPr/>
          <p:nvPr/>
        </p:nvSpPr>
        <p:spPr>
          <a:xfrm>
            <a:off x="2337444" y="1694506"/>
            <a:ext cx="4572000" cy="313932"/>
          </a:xfrm>
          <a:prstGeom prst="rect">
            <a:avLst/>
          </a:prstGeom>
        </p:spPr>
        <p:txBody>
          <a:bodyPr>
            <a:spAutoFit/>
          </a:bodyPr>
          <a:lstStyle/>
          <a:p>
            <a:pPr algn="ctr">
              <a:lnSpc>
                <a:spcPct val="120000"/>
              </a:lnSpc>
            </a:pPr>
            <a:r>
              <a:rPr lang="en-US" sz="1200" dirty="0">
                <a:latin typeface="Arial" charset="0"/>
                <a:cs typeface="Arial" charset="0"/>
              </a:rPr>
              <a:t>(</a:t>
            </a:r>
            <a:r>
              <a:rPr lang="en-US" sz="1200" dirty="0" smtClean="0">
                <a:latin typeface="Arial" charset="0"/>
                <a:cs typeface="Arial" charset="0"/>
              </a:rPr>
              <a:t>No </a:t>
            </a:r>
            <a:r>
              <a:rPr lang="en-US" sz="1200" dirty="0">
                <a:latin typeface="Arial" charset="0"/>
                <a:cs typeface="Arial" charset="0"/>
              </a:rPr>
              <a:t>audible or </a:t>
            </a:r>
            <a:r>
              <a:rPr lang="en-US" sz="1200" dirty="0" smtClean="0">
                <a:latin typeface="Arial" charset="0"/>
                <a:cs typeface="Arial" charset="0"/>
              </a:rPr>
              <a:t>visual alarm is </a:t>
            </a:r>
            <a:r>
              <a:rPr lang="en-US" sz="1200" dirty="0">
                <a:latin typeface="Arial" charset="0"/>
                <a:cs typeface="Arial" charset="0"/>
              </a:rPr>
              <a:t>generated on the Loner device)</a:t>
            </a:r>
          </a:p>
        </p:txBody>
      </p:sp>
      <p:pic>
        <p:nvPicPr>
          <p:cNvPr id="28" name="Picture 27" descr="M6 devic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5038" y="2777335"/>
            <a:ext cx="937245" cy="1582509"/>
          </a:xfrm>
          <a:prstGeom prst="rect">
            <a:avLst/>
          </a:prstGeom>
        </p:spPr>
      </p:pic>
      <p:pic>
        <p:nvPicPr>
          <p:cNvPr id="21" name="Picture 20" descr="Hand-09.png"/>
          <p:cNvPicPr>
            <a:picLocks noChangeAspect="1"/>
          </p:cNvPicPr>
          <p:nvPr/>
        </p:nvPicPr>
        <p:blipFill rotWithShape="1">
          <a:blip r:embed="rId3">
            <a:extLst>
              <a:ext uri="{28A0092B-C50C-407E-A947-70E740481C1C}">
                <a14:useLocalDpi xmlns:a14="http://schemas.microsoft.com/office/drawing/2010/main" val="0"/>
              </a:ext>
            </a:extLst>
          </a:blip>
          <a:srcRect l="16277" t="17377" r="26127" b="11616"/>
          <a:stretch/>
        </p:blipFill>
        <p:spPr>
          <a:xfrm rot="1570618">
            <a:off x="274135" y="3325081"/>
            <a:ext cx="1242374" cy="1531680"/>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15" name="TextBox 14"/>
          <p:cNvSpPr txBox="1"/>
          <p:nvPr/>
        </p:nvSpPr>
        <p:spPr>
          <a:xfrm>
            <a:off x="153536" y="138359"/>
            <a:ext cx="3507619" cy="307777"/>
          </a:xfrm>
          <a:prstGeom prst="rect">
            <a:avLst/>
          </a:prstGeom>
          <a:noFill/>
        </p:spPr>
        <p:txBody>
          <a:bodyPr wrap="square" rtlCol="0">
            <a:spAutoFit/>
          </a:bodyPr>
          <a:lstStyle/>
          <a:p>
            <a:r>
              <a:rPr lang="en-US" sz="1400" dirty="0">
                <a:solidFill>
                  <a:srgbClr val="B2B4B3"/>
                </a:solidFill>
                <a:latin typeface="Arial" charset="0"/>
              </a:rPr>
              <a:t>DURING YOUR SHIFT</a:t>
            </a:r>
          </a:p>
        </p:txBody>
      </p:sp>
      <p:sp>
        <p:nvSpPr>
          <p:cNvPr id="16" name="TextBox 15"/>
          <p:cNvSpPr txBox="1"/>
          <p:nvPr/>
        </p:nvSpPr>
        <p:spPr>
          <a:xfrm>
            <a:off x="3157546" y="4882400"/>
            <a:ext cx="1528553" cy="1169551"/>
          </a:xfrm>
          <a:prstGeom prst="rect">
            <a:avLst/>
          </a:prstGeom>
          <a:noFill/>
        </p:spPr>
        <p:txBody>
          <a:bodyPr wrap="square" rtlCol="0">
            <a:spAutoFit/>
          </a:bodyPr>
          <a:lstStyle/>
          <a:p>
            <a:r>
              <a:rPr lang="en-US" sz="1400" dirty="0">
                <a:latin typeface="Arial" charset="0"/>
                <a:cs typeface="Arial" charset="0"/>
              </a:rPr>
              <a:t>An </a:t>
            </a:r>
            <a:r>
              <a:rPr lang="en-US" sz="1400" dirty="0" smtClean="0">
                <a:latin typeface="Arial" charset="0"/>
                <a:cs typeface="Arial" charset="0"/>
              </a:rPr>
              <a:t>alert notification </a:t>
            </a:r>
            <a:r>
              <a:rPr lang="en-US" sz="1400" dirty="0">
                <a:latin typeface="Arial" charset="0"/>
                <a:cs typeface="Arial" charset="0"/>
              </a:rPr>
              <a:t>will </a:t>
            </a:r>
            <a:r>
              <a:rPr lang="en-US" sz="1400" dirty="0" smtClean="0">
                <a:latin typeface="Arial" charset="0"/>
                <a:cs typeface="Arial" charset="0"/>
              </a:rPr>
              <a:t>be sent to monitoring personnel</a:t>
            </a:r>
            <a:endParaRPr lang="en-US" sz="1400" dirty="0">
              <a:latin typeface="Arial" charset="0"/>
              <a:cs typeface="Arial" charset="0"/>
            </a:endParaRPr>
          </a:p>
        </p:txBody>
      </p:sp>
      <p:pic>
        <p:nvPicPr>
          <p:cNvPr id="18" name="Picture 17" descr="alert circl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7546" y="3196116"/>
            <a:ext cx="999744" cy="999744"/>
          </a:xfrm>
          <a:prstGeom prst="rect">
            <a:avLst/>
          </a:prstGeom>
        </p:spPr>
      </p:pic>
      <p:sp>
        <p:nvSpPr>
          <p:cNvPr id="20" name="TextBox 19"/>
          <p:cNvSpPr txBox="1"/>
          <p:nvPr/>
        </p:nvSpPr>
        <p:spPr>
          <a:xfrm>
            <a:off x="4774303" y="4926582"/>
            <a:ext cx="3860410" cy="954107"/>
          </a:xfrm>
          <a:prstGeom prst="rect">
            <a:avLst/>
          </a:prstGeom>
          <a:noFill/>
        </p:spPr>
        <p:txBody>
          <a:bodyPr wrap="square" rtlCol="0">
            <a:spAutoFit/>
          </a:bodyPr>
          <a:lstStyle/>
          <a:p>
            <a:pPr algn="ctr"/>
            <a:r>
              <a:rPr lang="en-US" sz="1400" dirty="0" smtClean="0">
                <a:latin typeface="Arial" charset="0"/>
                <a:ea typeface="Arial" charset="0"/>
                <a:cs typeface="Arial" charset="0"/>
              </a:rPr>
              <a:t>No </a:t>
            </a:r>
            <a:r>
              <a:rPr lang="en-US" sz="1400" dirty="0">
                <a:latin typeface="Arial" charset="0"/>
                <a:ea typeface="Arial" charset="0"/>
                <a:cs typeface="Arial" charset="0"/>
              </a:rPr>
              <a:t>alert acknowledged </a:t>
            </a:r>
            <a:r>
              <a:rPr lang="en-US" sz="1400" dirty="0" smtClean="0">
                <a:latin typeface="Arial" charset="0"/>
                <a:ea typeface="Arial" charset="0"/>
                <a:cs typeface="Arial" charset="0"/>
              </a:rPr>
              <a:t>blue </a:t>
            </a:r>
            <a:r>
              <a:rPr lang="en-US" sz="1400" dirty="0">
                <a:latin typeface="Arial" charset="0"/>
                <a:ea typeface="Arial" charset="0"/>
                <a:cs typeface="Arial" charset="0"/>
              </a:rPr>
              <a:t>light </a:t>
            </a:r>
          </a:p>
          <a:p>
            <a:pPr algn="ctr"/>
            <a:r>
              <a:rPr lang="en-US" sz="1400" dirty="0">
                <a:latin typeface="Arial" charset="0"/>
                <a:ea typeface="Arial" charset="0"/>
                <a:cs typeface="Arial" charset="0"/>
              </a:rPr>
              <a:t>will be displayed on the device during a silent alert even if monitoring personnel have acknowledged the incident</a:t>
            </a:r>
          </a:p>
        </p:txBody>
      </p:sp>
      <p:pic>
        <p:nvPicPr>
          <p:cNvPr id="22" name="Picture 21" descr="call cent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3940" y="2298260"/>
            <a:ext cx="1492558" cy="2271472"/>
          </a:xfrm>
          <a:prstGeom prst="rect">
            <a:avLst/>
          </a:prstGeom>
        </p:spPr>
      </p:pic>
      <p:pic>
        <p:nvPicPr>
          <p:cNvPr id="23" name="Picture 22" descr="check mark.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4791" y="2221137"/>
            <a:ext cx="582951" cy="582951"/>
          </a:xfrm>
          <a:prstGeom prst="rect">
            <a:avLst/>
          </a:prstGeom>
        </p:spPr>
      </p:pic>
      <p:cxnSp>
        <p:nvCxnSpPr>
          <p:cNvPr id="24" name="Straight Arrow Connector 23"/>
          <p:cNvCxnSpPr/>
          <p:nvPr/>
        </p:nvCxnSpPr>
        <p:spPr>
          <a:xfrm>
            <a:off x="2280087" y="3681216"/>
            <a:ext cx="739649" cy="0"/>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4381328" y="3704366"/>
            <a:ext cx="739649" cy="0"/>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9" name="Picture 18" descr="M6 devic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7645" y="2982789"/>
            <a:ext cx="937245" cy="1582509"/>
          </a:xfrm>
          <a:prstGeom prst="rect">
            <a:avLst/>
          </a:prstGeom>
        </p:spPr>
      </p:pic>
    </p:spTree>
    <p:extLst>
      <p:ext uri="{BB962C8B-B14F-4D97-AF65-F5344CB8AC3E}">
        <p14:creationId xmlns:p14="http://schemas.microsoft.com/office/powerpoint/2010/main" val="14305555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p:nvSpPr>
        <p:spPr>
          <a:xfrm>
            <a:off x="0" y="0"/>
            <a:ext cx="9144000" cy="6858000"/>
          </a:xfrm>
          <a:prstGeom prst="rect">
            <a:avLst/>
          </a:prstGeom>
          <a:solidFill>
            <a:srgbClr val="18213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sp>
        <p:nvSpPr>
          <p:cNvPr id="8" name="TextBox 7"/>
          <p:cNvSpPr txBox="1"/>
          <p:nvPr/>
        </p:nvSpPr>
        <p:spPr>
          <a:xfrm>
            <a:off x="1350818" y="3122681"/>
            <a:ext cx="6442364" cy="584776"/>
          </a:xfrm>
          <a:prstGeom prst="rect">
            <a:avLst/>
          </a:prstGeom>
          <a:noFill/>
        </p:spPr>
        <p:txBody>
          <a:bodyPr wrap="square" rtlCol="0">
            <a:spAutoFit/>
          </a:bodyPr>
          <a:lstStyle/>
          <a:p>
            <a:pPr algn="ctr"/>
            <a:r>
              <a:rPr lang="en-US" sz="3200" spc="300" dirty="0">
                <a:solidFill>
                  <a:schemeClr val="bg1"/>
                </a:solidFill>
                <a:latin typeface="Arial" charset="0"/>
                <a:cs typeface="Arial" charset="0"/>
              </a:rPr>
              <a:t>NOTIFICATIONS</a:t>
            </a:r>
          </a:p>
        </p:txBody>
      </p:sp>
    </p:spTree>
    <p:extLst>
      <p:ext uri="{BB962C8B-B14F-4D97-AF65-F5344CB8AC3E}">
        <p14:creationId xmlns:p14="http://schemas.microsoft.com/office/powerpoint/2010/main" val="10869825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09048" y="1394881"/>
            <a:ext cx="4848674" cy="369332"/>
          </a:xfrm>
          <a:prstGeom prst="rect">
            <a:avLst/>
          </a:prstGeom>
          <a:noFill/>
        </p:spPr>
        <p:txBody>
          <a:bodyPr wrap="square" rtlCol="0">
            <a:spAutoFit/>
          </a:bodyPr>
          <a:lstStyle/>
          <a:p>
            <a:pPr algn="ctr"/>
            <a:r>
              <a:rPr lang="en-US" dirty="0">
                <a:latin typeface="Arial" charset="0"/>
                <a:cs typeface="Arial" charset="0"/>
              </a:rPr>
              <a:t>Link lost alarm</a:t>
            </a:r>
          </a:p>
        </p:txBody>
      </p:sp>
      <p:sp>
        <p:nvSpPr>
          <p:cNvPr id="20" name="TextBox 19"/>
          <p:cNvSpPr txBox="1"/>
          <p:nvPr/>
        </p:nvSpPr>
        <p:spPr>
          <a:xfrm>
            <a:off x="342435" y="1842298"/>
            <a:ext cx="3479199" cy="523220"/>
          </a:xfrm>
          <a:prstGeom prst="rect">
            <a:avLst/>
          </a:prstGeom>
          <a:noFill/>
        </p:spPr>
        <p:txBody>
          <a:bodyPr wrap="square" rtlCol="0">
            <a:spAutoFit/>
          </a:bodyPr>
          <a:lstStyle/>
          <a:p>
            <a:pPr algn="ctr"/>
            <a:r>
              <a:rPr lang="en-US" sz="1400" dirty="0">
                <a:latin typeface="Arial" charset="0"/>
                <a:cs typeface="Arial" charset="0"/>
              </a:rPr>
              <a:t>Your Loner will notify you if it loses cellular communication.</a:t>
            </a:r>
          </a:p>
        </p:txBody>
      </p:sp>
      <p:sp>
        <p:nvSpPr>
          <p:cNvPr id="54" name="TextBox 53"/>
          <p:cNvSpPr txBox="1"/>
          <p:nvPr/>
        </p:nvSpPr>
        <p:spPr>
          <a:xfrm>
            <a:off x="540054" y="4325074"/>
            <a:ext cx="3969280" cy="1169551"/>
          </a:xfrm>
          <a:prstGeom prst="rect">
            <a:avLst/>
          </a:prstGeom>
          <a:noFill/>
        </p:spPr>
        <p:txBody>
          <a:bodyPr wrap="square" rtlCol="0">
            <a:spAutoFit/>
          </a:bodyPr>
          <a:lstStyle/>
          <a:p>
            <a:r>
              <a:rPr lang="en-US" sz="1400" dirty="0">
                <a:latin typeface="Arial" charset="0"/>
                <a:cs typeface="Arial" charset="0"/>
              </a:rPr>
              <a:t>Your Loner SureSafe light will begin blinking to confirm that your safety is </a:t>
            </a:r>
            <a:r>
              <a:rPr lang="en-US" sz="1400" dirty="0" smtClean="0">
                <a:latin typeface="Arial" charset="0"/>
                <a:cs typeface="Arial" charset="0"/>
              </a:rPr>
              <a:t>not being monitored.</a:t>
            </a:r>
          </a:p>
          <a:p>
            <a:r>
              <a:rPr lang="en-US" sz="1400" dirty="0">
                <a:latin typeface="Arial" charset="0"/>
                <a:cs typeface="Arial" charset="0"/>
              </a:rPr>
              <a:t>If configured, the device may initiate a </a:t>
            </a:r>
            <a:r>
              <a:rPr lang="en-US" sz="1400" dirty="0" smtClean="0">
                <a:latin typeface="Arial" charset="0"/>
                <a:cs typeface="Arial" charset="0"/>
              </a:rPr>
              <a:t>link lost alarm.</a:t>
            </a:r>
            <a:endParaRPr lang="en-US" sz="1400" dirty="0">
              <a:latin typeface="Arial" charset="0"/>
              <a:cs typeface="Arial" charset="0"/>
            </a:endParaRPr>
          </a:p>
          <a:p>
            <a:pPr algn="ctr"/>
            <a:endParaRPr lang="en-US" sz="1400" dirty="0">
              <a:latin typeface="Arial" charset="0"/>
              <a:cs typeface="Arial" charset="0"/>
            </a:endParaRPr>
          </a:p>
        </p:txBody>
      </p:sp>
      <p:pic>
        <p:nvPicPr>
          <p:cNvPr id="86" name="Picture 85" descr="M6 devic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5043" y="2479432"/>
            <a:ext cx="901989" cy="1522981"/>
          </a:xfrm>
          <a:prstGeom prst="rect">
            <a:avLst/>
          </a:prstGeom>
        </p:spPr>
      </p:pic>
      <p:pic>
        <p:nvPicPr>
          <p:cNvPr id="87" name="Picture 86" descr="power button - off.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82857" y="3297519"/>
            <a:ext cx="135518" cy="135518"/>
          </a:xfrm>
          <a:prstGeom prst="rect">
            <a:avLst/>
          </a:prstGeom>
        </p:spPr>
      </p:pic>
      <p:sp>
        <p:nvSpPr>
          <p:cNvPr id="92" name="TextBox 91"/>
          <p:cNvSpPr txBox="1"/>
          <p:nvPr/>
        </p:nvSpPr>
        <p:spPr>
          <a:xfrm>
            <a:off x="580284" y="2710908"/>
            <a:ext cx="1501751" cy="738664"/>
          </a:xfrm>
          <a:prstGeom prst="rect">
            <a:avLst/>
          </a:prstGeom>
          <a:noFill/>
        </p:spPr>
        <p:txBody>
          <a:bodyPr wrap="square" rtlCol="0">
            <a:spAutoFit/>
          </a:bodyPr>
          <a:lstStyle/>
          <a:p>
            <a:pPr algn="ctr"/>
            <a:r>
              <a:rPr lang="en-US" sz="1400" dirty="0">
                <a:latin typeface="Arial" charset="0"/>
                <a:cs typeface="Arial" charset="0"/>
              </a:rPr>
              <a:t>SureSafe monitoring light </a:t>
            </a:r>
          </a:p>
          <a:p>
            <a:pPr algn="ctr"/>
            <a:r>
              <a:rPr lang="en-US" sz="1400" dirty="0">
                <a:latin typeface="Arial" charset="0"/>
                <a:cs typeface="Arial" charset="0"/>
              </a:rPr>
              <a:t>BLINKING</a:t>
            </a:r>
          </a:p>
        </p:txBody>
      </p:sp>
      <p:pic>
        <p:nvPicPr>
          <p:cNvPr id="94" name="Picture 93" descr="flashing green power button.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87452" y="3407256"/>
            <a:ext cx="413566" cy="419474"/>
          </a:xfrm>
          <a:prstGeom prst="rect">
            <a:avLst/>
          </a:prstGeom>
        </p:spPr>
      </p:pic>
      <p:pic>
        <p:nvPicPr>
          <p:cNvPr id="95" name="Picture 94" descr="power button off.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540054" y="3494403"/>
            <a:ext cx="245185" cy="245185"/>
          </a:xfrm>
          <a:prstGeom prst="rect">
            <a:avLst/>
          </a:prstGeom>
        </p:spPr>
      </p:pic>
      <p:pic>
        <p:nvPicPr>
          <p:cNvPr id="96" name="Picture 95" descr="flashing green power button.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750634" y="3407256"/>
            <a:ext cx="413566" cy="419474"/>
          </a:xfrm>
          <a:prstGeom prst="rect">
            <a:avLst/>
          </a:prstGeom>
        </p:spPr>
      </p:pic>
      <p:pic>
        <p:nvPicPr>
          <p:cNvPr id="97" name="Picture 96" descr="power button off.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403235" y="3494403"/>
            <a:ext cx="245185" cy="245185"/>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21" name="TextBox 20"/>
          <p:cNvSpPr txBox="1"/>
          <p:nvPr/>
        </p:nvSpPr>
        <p:spPr>
          <a:xfrm>
            <a:off x="161480" y="149565"/>
            <a:ext cx="3507619" cy="307777"/>
          </a:xfrm>
          <a:prstGeom prst="rect">
            <a:avLst/>
          </a:prstGeom>
          <a:noFill/>
        </p:spPr>
        <p:txBody>
          <a:bodyPr wrap="square" rtlCol="0">
            <a:spAutoFit/>
          </a:bodyPr>
          <a:lstStyle/>
          <a:p>
            <a:r>
              <a:rPr lang="en-US" sz="1400" dirty="0">
                <a:solidFill>
                  <a:srgbClr val="B2B4B3"/>
                </a:solidFill>
                <a:latin typeface="Arial" charset="0"/>
              </a:rPr>
              <a:t>NOTIFICATIONS</a:t>
            </a:r>
          </a:p>
        </p:txBody>
      </p:sp>
      <p:cxnSp>
        <p:nvCxnSpPr>
          <p:cNvPr id="24" name="Straight Arrow Connector 23"/>
          <p:cNvCxnSpPr/>
          <p:nvPr/>
        </p:nvCxnSpPr>
        <p:spPr>
          <a:xfrm>
            <a:off x="2105010" y="3365278"/>
            <a:ext cx="754678" cy="1"/>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4509334" y="1417491"/>
            <a:ext cx="4848674" cy="369332"/>
          </a:xfrm>
          <a:prstGeom prst="rect">
            <a:avLst/>
          </a:prstGeom>
          <a:noFill/>
        </p:spPr>
        <p:txBody>
          <a:bodyPr wrap="square" rtlCol="0">
            <a:spAutoFit/>
          </a:bodyPr>
          <a:lstStyle/>
          <a:p>
            <a:pPr algn="ctr"/>
            <a:r>
              <a:rPr lang="en-US" dirty="0">
                <a:latin typeface="Arial" charset="0"/>
                <a:cs typeface="Arial" charset="0"/>
              </a:rPr>
              <a:t>Low battery alarm</a:t>
            </a:r>
          </a:p>
        </p:txBody>
      </p:sp>
      <p:sp>
        <p:nvSpPr>
          <p:cNvPr id="26" name="TextBox 25"/>
          <p:cNvSpPr txBox="1"/>
          <p:nvPr/>
        </p:nvSpPr>
        <p:spPr>
          <a:xfrm>
            <a:off x="4932528" y="1842298"/>
            <a:ext cx="4002286" cy="738664"/>
          </a:xfrm>
          <a:prstGeom prst="rect">
            <a:avLst/>
          </a:prstGeom>
          <a:noFill/>
        </p:spPr>
        <p:txBody>
          <a:bodyPr wrap="square" rtlCol="0">
            <a:spAutoFit/>
          </a:bodyPr>
          <a:lstStyle/>
          <a:p>
            <a:pPr algn="ctr"/>
            <a:r>
              <a:rPr lang="en-US" sz="1400" dirty="0">
                <a:latin typeface="Arial" charset="0"/>
                <a:cs typeface="Arial" charset="0"/>
              </a:rPr>
              <a:t>Your Loner device is configured to signal to you when the battery falls below a certain configured percentage  </a:t>
            </a:r>
          </a:p>
        </p:txBody>
      </p:sp>
      <p:sp>
        <p:nvSpPr>
          <p:cNvPr id="27" name="TextBox 26"/>
          <p:cNvSpPr txBox="1"/>
          <p:nvPr/>
        </p:nvSpPr>
        <p:spPr>
          <a:xfrm>
            <a:off x="5842966" y="4278489"/>
            <a:ext cx="2732039" cy="1169551"/>
          </a:xfrm>
          <a:prstGeom prst="rect">
            <a:avLst/>
          </a:prstGeom>
          <a:noFill/>
        </p:spPr>
        <p:txBody>
          <a:bodyPr wrap="square" rtlCol="0">
            <a:spAutoFit/>
          </a:bodyPr>
          <a:lstStyle/>
          <a:p>
            <a:r>
              <a:rPr lang="en-US" sz="1400" dirty="0" smtClean="0">
                <a:latin typeface="Arial" charset="0"/>
                <a:cs typeface="Arial" charset="0"/>
              </a:rPr>
              <a:t>Low battery alarm </a:t>
            </a:r>
            <a:r>
              <a:rPr lang="en-US" sz="1400" dirty="0">
                <a:latin typeface="Arial" charset="0"/>
                <a:cs typeface="Arial" charset="0"/>
              </a:rPr>
              <a:t>is characterized by a short </a:t>
            </a:r>
            <a:r>
              <a:rPr lang="en-US" sz="1400" dirty="0" smtClean="0">
                <a:latin typeface="Arial" charset="0"/>
                <a:cs typeface="Arial" charset="0"/>
              </a:rPr>
              <a:t>beep </a:t>
            </a:r>
            <a:r>
              <a:rPr lang="en-US" sz="1400" dirty="0">
                <a:latin typeface="Arial" charset="0"/>
                <a:cs typeface="Arial" charset="0"/>
              </a:rPr>
              <a:t>and a </a:t>
            </a:r>
            <a:r>
              <a:rPr lang="en-US" sz="1400" dirty="0" smtClean="0">
                <a:latin typeface="Arial" charset="0"/>
                <a:cs typeface="Arial" charset="0"/>
              </a:rPr>
              <a:t>quick flash </a:t>
            </a:r>
            <a:r>
              <a:rPr lang="en-US" sz="1400" dirty="0">
                <a:latin typeface="Arial" charset="0"/>
                <a:cs typeface="Arial" charset="0"/>
              </a:rPr>
              <a:t>every 5 minutes. Charge your device as soon as possible.</a:t>
            </a:r>
          </a:p>
        </p:txBody>
      </p:sp>
      <p:pic>
        <p:nvPicPr>
          <p:cNvPr id="28" name="Picture 27" descr="Battery Icons - Colorful 128px (5).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6268864" y="2620237"/>
            <a:ext cx="1625600" cy="1625600"/>
          </a:xfrm>
          <a:prstGeom prst="rect">
            <a:avLst/>
          </a:prstGeom>
        </p:spPr>
      </p:pic>
      <p:pic>
        <p:nvPicPr>
          <p:cNvPr id="2" name="low battery - trim.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906712" y="5185657"/>
            <a:ext cx="307168" cy="307168"/>
          </a:xfrm>
          <a:prstGeom prst="rect">
            <a:avLst/>
          </a:prstGeom>
        </p:spPr>
      </p:pic>
      <p:pic>
        <p:nvPicPr>
          <p:cNvPr id="3" name="link lost.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588899" y="5036256"/>
            <a:ext cx="298553" cy="298553"/>
          </a:xfrm>
          <a:prstGeom prst="rect">
            <a:avLst/>
          </a:prstGeom>
        </p:spPr>
      </p:pic>
    </p:spTree>
    <p:extLst>
      <p:ext uri="{BB962C8B-B14F-4D97-AF65-F5344CB8AC3E}">
        <p14:creationId xmlns:p14="http://schemas.microsoft.com/office/powerpoint/2010/main" val="30830318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860"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artisticBlur radius="50"/>
                    </a14:imgEffect>
                  </a14:imgLayer>
                </a14:imgProps>
              </a:ext>
              <a:ext uri="{28A0092B-C50C-407E-A947-70E740481C1C}">
                <a14:useLocalDpi xmlns:a14="http://schemas.microsoft.com/office/drawing/2010/main" val="0"/>
              </a:ext>
            </a:extLst>
          </a:blip>
          <a:srcRect l="7593" r="7732"/>
          <a:stretch/>
        </p:blipFill>
        <p:spPr>
          <a:xfrm>
            <a:off x="0" y="0"/>
            <a:ext cx="9144000" cy="6858000"/>
          </a:xfrm>
          <a:prstGeom prst="rect">
            <a:avLst/>
          </a:prstGeom>
        </p:spPr>
      </p:pic>
      <p:sp>
        <p:nvSpPr>
          <p:cNvPr id="10" name="Rectangle 9"/>
          <p:cNvSpPr/>
          <p:nvPr/>
        </p:nvSpPr>
        <p:spPr>
          <a:xfrm>
            <a:off x="0" y="0"/>
            <a:ext cx="9144000" cy="6858000"/>
          </a:xfrm>
          <a:prstGeom prst="rect">
            <a:avLst/>
          </a:prstGeom>
          <a:solidFill>
            <a:srgbClr val="18213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sp>
        <p:nvSpPr>
          <p:cNvPr id="8" name="TextBox 7"/>
          <p:cNvSpPr txBox="1"/>
          <p:nvPr/>
        </p:nvSpPr>
        <p:spPr>
          <a:xfrm>
            <a:off x="1350818" y="2986229"/>
            <a:ext cx="6442364" cy="584776"/>
          </a:xfrm>
          <a:prstGeom prst="rect">
            <a:avLst/>
          </a:prstGeom>
          <a:noFill/>
        </p:spPr>
        <p:txBody>
          <a:bodyPr wrap="square" rtlCol="0">
            <a:spAutoFit/>
          </a:bodyPr>
          <a:lstStyle/>
          <a:p>
            <a:pPr algn="ctr"/>
            <a:r>
              <a:rPr lang="en-US" sz="3200" spc="300" dirty="0">
                <a:solidFill>
                  <a:schemeClr val="bg1"/>
                </a:solidFill>
                <a:latin typeface="Arial" charset="0"/>
                <a:cs typeface="Arial" charset="0"/>
              </a:rPr>
              <a:t>ENDING YOUR SHIFT</a:t>
            </a:r>
          </a:p>
        </p:txBody>
      </p:sp>
    </p:spTree>
    <p:extLst>
      <p:ext uri="{BB962C8B-B14F-4D97-AF65-F5344CB8AC3E}">
        <p14:creationId xmlns:p14="http://schemas.microsoft.com/office/powerpoint/2010/main" val="42076697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653023" y="2355743"/>
            <a:ext cx="2766044" cy="2246769"/>
          </a:xfrm>
          <a:prstGeom prst="rect">
            <a:avLst/>
          </a:prstGeom>
          <a:noFill/>
        </p:spPr>
        <p:txBody>
          <a:bodyPr wrap="square" rtlCol="0">
            <a:spAutoFit/>
          </a:bodyPr>
          <a:lstStyle/>
          <a:p>
            <a:r>
              <a:rPr lang="en-US" sz="1400" dirty="0" smtClean="0">
                <a:latin typeface="Arial" charset="0"/>
                <a:cs typeface="Arial" charset="0"/>
              </a:rPr>
              <a:t>Press </a:t>
            </a:r>
            <a:r>
              <a:rPr lang="en-US" sz="1400" dirty="0">
                <a:latin typeface="Arial" charset="0"/>
                <a:cs typeface="Arial" charset="0"/>
              </a:rPr>
              <a:t>the power button until beeping and vibration stops (usually 3 seconds)</a:t>
            </a:r>
          </a:p>
          <a:p>
            <a:endParaRPr lang="en-US" sz="1400" dirty="0" smtClean="0">
              <a:latin typeface="Arial" charset="0"/>
              <a:cs typeface="Arial" charset="0"/>
            </a:endParaRPr>
          </a:p>
          <a:p>
            <a:r>
              <a:rPr lang="en-US" sz="1400" dirty="0" smtClean="0">
                <a:latin typeface="Arial" charset="0"/>
                <a:cs typeface="Arial" charset="0"/>
              </a:rPr>
              <a:t>The </a:t>
            </a:r>
            <a:r>
              <a:rPr lang="en-US" sz="1400" dirty="0">
                <a:latin typeface="Arial" charset="0"/>
                <a:cs typeface="Arial" charset="0"/>
              </a:rPr>
              <a:t>device will begin its shutdown sequence and the SureSafe light will flash and then turn off once your Loner logs off from the Blackline Safety Network.</a:t>
            </a:r>
          </a:p>
        </p:txBody>
      </p:sp>
      <p:grpSp>
        <p:nvGrpSpPr>
          <p:cNvPr id="12" name="Group 11"/>
          <p:cNvGrpSpPr/>
          <p:nvPr/>
        </p:nvGrpSpPr>
        <p:grpSpPr>
          <a:xfrm>
            <a:off x="1573163" y="2372114"/>
            <a:ext cx="847206" cy="913778"/>
            <a:chOff x="3390605" y="2372114"/>
            <a:chExt cx="847206" cy="913778"/>
          </a:xfrm>
        </p:grpSpPr>
        <p:pic>
          <p:nvPicPr>
            <p:cNvPr id="3" name="Picture 2" descr="Untitled-3-21.png"/>
            <p:cNvPicPr>
              <a:picLocks noChangeAspect="1"/>
            </p:cNvPicPr>
            <p:nvPr/>
          </p:nvPicPr>
          <p:blipFill rotWithShape="1">
            <a:blip r:embed="rId3">
              <a:extLst>
                <a:ext uri="{28A0092B-C50C-407E-A947-70E740481C1C}">
                  <a14:useLocalDpi xmlns:a14="http://schemas.microsoft.com/office/drawing/2010/main" val="0"/>
                </a:ext>
              </a:extLst>
            </a:blip>
            <a:srcRect l="39383" t="33514" r="43366" b="37213"/>
            <a:stretch/>
          </p:blipFill>
          <p:spPr>
            <a:xfrm rot="11417586">
              <a:off x="3699330" y="2372114"/>
              <a:ext cx="538481" cy="913778"/>
            </a:xfrm>
            <a:prstGeom prst="rect">
              <a:avLst/>
            </a:prstGeom>
          </p:spPr>
        </p:pic>
        <p:sp>
          <p:nvSpPr>
            <p:cNvPr id="11" name="TextBox 10"/>
            <p:cNvSpPr txBox="1"/>
            <p:nvPr/>
          </p:nvSpPr>
          <p:spPr>
            <a:xfrm>
              <a:off x="3390605" y="2683744"/>
              <a:ext cx="308210" cy="369332"/>
            </a:xfrm>
            <a:prstGeom prst="rect">
              <a:avLst/>
            </a:prstGeom>
            <a:noFill/>
          </p:spPr>
          <p:txBody>
            <a:bodyPr wrap="square" rtlCol="0">
              <a:spAutoFit/>
            </a:bodyPr>
            <a:lstStyle/>
            <a:p>
              <a:endParaRPr lang="en-US" dirty="0">
                <a:solidFill>
                  <a:schemeClr val="bg1">
                    <a:lumMod val="65000"/>
                  </a:schemeClr>
                </a:solidFill>
                <a:latin typeface="Arial" charset="0"/>
              </a:endParaRPr>
            </a:p>
          </p:txBody>
        </p:sp>
      </p:grpSp>
      <p:grpSp>
        <p:nvGrpSpPr>
          <p:cNvPr id="22" name="Group 21"/>
          <p:cNvGrpSpPr/>
          <p:nvPr/>
        </p:nvGrpSpPr>
        <p:grpSpPr>
          <a:xfrm>
            <a:off x="2391629" y="1720907"/>
            <a:ext cx="913778" cy="877788"/>
            <a:chOff x="4209071" y="1720907"/>
            <a:chExt cx="913778" cy="877788"/>
          </a:xfrm>
        </p:grpSpPr>
        <p:pic>
          <p:nvPicPr>
            <p:cNvPr id="18" name="Picture 17" descr="Untitled-3-21.png"/>
            <p:cNvPicPr>
              <a:picLocks noChangeAspect="1"/>
            </p:cNvPicPr>
            <p:nvPr/>
          </p:nvPicPr>
          <p:blipFill rotWithShape="1">
            <a:blip r:embed="rId3">
              <a:extLst>
                <a:ext uri="{28A0092B-C50C-407E-A947-70E740481C1C}">
                  <a14:useLocalDpi xmlns:a14="http://schemas.microsoft.com/office/drawing/2010/main" val="0"/>
                </a:ext>
              </a:extLst>
            </a:blip>
            <a:srcRect l="39383" t="33514" r="43366" b="37213"/>
            <a:stretch/>
          </p:blipFill>
          <p:spPr>
            <a:xfrm rot="16409838">
              <a:off x="4396719" y="1872566"/>
              <a:ext cx="538481" cy="913778"/>
            </a:xfrm>
            <a:prstGeom prst="rect">
              <a:avLst/>
            </a:prstGeom>
          </p:spPr>
        </p:pic>
        <p:sp>
          <p:nvSpPr>
            <p:cNvPr id="20" name="TextBox 19"/>
            <p:cNvSpPr txBox="1"/>
            <p:nvPr/>
          </p:nvSpPr>
          <p:spPr>
            <a:xfrm>
              <a:off x="4549073" y="1720907"/>
              <a:ext cx="308210" cy="369332"/>
            </a:xfrm>
            <a:prstGeom prst="rect">
              <a:avLst/>
            </a:prstGeom>
            <a:noFill/>
          </p:spPr>
          <p:txBody>
            <a:bodyPr wrap="square" rtlCol="0">
              <a:spAutoFit/>
            </a:bodyPr>
            <a:lstStyle/>
            <a:p>
              <a:endParaRPr lang="en-US" dirty="0">
                <a:solidFill>
                  <a:srgbClr val="A6A6A6"/>
                </a:solidFill>
                <a:latin typeface="Arial" charset="0"/>
              </a:endParaRPr>
            </a:p>
          </p:txBody>
        </p:sp>
      </p:grpSp>
      <p:pic>
        <p:nvPicPr>
          <p:cNvPr id="19" name="Picture 18" descr="Untitled-3-21.png"/>
          <p:cNvPicPr>
            <a:picLocks noChangeAspect="1"/>
          </p:cNvPicPr>
          <p:nvPr/>
        </p:nvPicPr>
        <p:blipFill rotWithShape="1">
          <a:blip r:embed="rId3">
            <a:extLst>
              <a:ext uri="{28A0092B-C50C-407E-A947-70E740481C1C}">
                <a14:useLocalDpi xmlns:a14="http://schemas.microsoft.com/office/drawing/2010/main" val="0"/>
              </a:ext>
            </a:extLst>
          </a:blip>
          <a:srcRect l="39383" t="33514" r="43366" b="37213"/>
          <a:stretch/>
        </p:blipFill>
        <p:spPr>
          <a:xfrm rot="249475">
            <a:off x="3368444" y="2349676"/>
            <a:ext cx="538481" cy="913778"/>
          </a:xfrm>
          <a:prstGeom prst="rect">
            <a:avLst/>
          </a:prstGeom>
        </p:spPr>
      </p:pic>
      <p:sp>
        <p:nvSpPr>
          <p:cNvPr id="25" name="TextBox 24"/>
          <p:cNvSpPr txBox="1"/>
          <p:nvPr/>
        </p:nvSpPr>
        <p:spPr>
          <a:xfrm>
            <a:off x="153536" y="138359"/>
            <a:ext cx="3507619" cy="307777"/>
          </a:xfrm>
          <a:prstGeom prst="rect">
            <a:avLst/>
          </a:prstGeom>
          <a:noFill/>
        </p:spPr>
        <p:txBody>
          <a:bodyPr wrap="square" rtlCol="0">
            <a:spAutoFit/>
          </a:bodyPr>
          <a:lstStyle/>
          <a:p>
            <a:r>
              <a:rPr lang="en-US" sz="1400" dirty="0">
                <a:solidFill>
                  <a:srgbClr val="B2B4B3"/>
                </a:solidFill>
                <a:latin typeface="Arial" charset="0"/>
              </a:rPr>
              <a:t>ENDING YOUR SHIFT</a:t>
            </a:r>
          </a:p>
        </p:txBody>
      </p:sp>
      <p:sp>
        <p:nvSpPr>
          <p:cNvPr id="8" name="Rectangle 7"/>
          <p:cNvSpPr/>
          <p:nvPr/>
        </p:nvSpPr>
        <p:spPr>
          <a:xfrm>
            <a:off x="4653023" y="4463156"/>
            <a:ext cx="2993165" cy="276999"/>
          </a:xfrm>
          <a:prstGeom prst="rect">
            <a:avLst/>
          </a:prstGeom>
        </p:spPr>
        <p:txBody>
          <a:bodyPr wrap="square">
            <a:spAutoFit/>
          </a:bodyPr>
          <a:lstStyle/>
          <a:p>
            <a:r>
              <a:rPr lang="en-US" sz="1200" dirty="0" smtClean="0">
                <a:solidFill>
                  <a:srgbClr val="C0504D"/>
                </a:solidFill>
                <a:latin typeface="Arial" charset="0"/>
                <a:cs typeface="Arial" charset="0"/>
              </a:rPr>
              <a:t>Your safety is no longer being monitored</a:t>
            </a:r>
            <a:endParaRPr lang="en-US" sz="1200" dirty="0">
              <a:solidFill>
                <a:srgbClr val="C0504D"/>
              </a:solidFill>
              <a:latin typeface="Arial" charset="0"/>
              <a:cs typeface="Arial" charset="0"/>
            </a:endParaRPr>
          </a:p>
        </p:txBody>
      </p:sp>
      <p:pic>
        <p:nvPicPr>
          <p:cNvPr id="31" name="Picture 30" descr="M6 devi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2535" y="2433248"/>
            <a:ext cx="1343584" cy="2268600"/>
          </a:xfrm>
          <a:prstGeom prst="rect">
            <a:avLst/>
          </a:prstGeom>
        </p:spPr>
      </p:pic>
      <p:pic>
        <p:nvPicPr>
          <p:cNvPr id="2" name="Picture 1" descr="Hand-09.png"/>
          <p:cNvPicPr>
            <a:picLocks noChangeAspect="1"/>
          </p:cNvPicPr>
          <p:nvPr/>
        </p:nvPicPr>
        <p:blipFill rotWithShape="1">
          <a:blip r:embed="rId5">
            <a:extLst>
              <a:ext uri="{28A0092B-C50C-407E-A947-70E740481C1C}">
                <a14:useLocalDpi xmlns:a14="http://schemas.microsoft.com/office/drawing/2010/main" val="0"/>
              </a:ext>
            </a:extLst>
          </a:blip>
          <a:srcRect l="16277" t="17377" r="26127" b="11616"/>
          <a:stretch/>
        </p:blipFill>
        <p:spPr>
          <a:xfrm>
            <a:off x="845060" y="3622911"/>
            <a:ext cx="1833865" cy="2260909"/>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24" name="TextBox 23"/>
          <p:cNvSpPr txBox="1"/>
          <p:nvPr/>
        </p:nvSpPr>
        <p:spPr>
          <a:xfrm>
            <a:off x="635945" y="996476"/>
            <a:ext cx="8331456"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spc="300" dirty="0" smtClean="0">
                <a:solidFill>
                  <a:srgbClr val="A6192E"/>
                </a:solidFill>
                <a:latin typeface="Arial" charset="0"/>
                <a:cs typeface="Arial" charset="0"/>
              </a:rPr>
              <a:t>TURNING OFF YOUR LONER DEVICE</a:t>
            </a:r>
            <a:endParaRPr lang="en-US" sz="2400" spc="300" dirty="0">
              <a:solidFill>
                <a:srgbClr val="A6192E"/>
              </a:solidFill>
              <a:latin typeface="Arial" charset="0"/>
              <a:cs typeface="Arial" charset="0"/>
            </a:endParaRPr>
          </a:p>
        </p:txBody>
      </p:sp>
    </p:spTree>
    <p:extLst>
      <p:ext uri="{BB962C8B-B14F-4D97-AF65-F5344CB8AC3E}">
        <p14:creationId xmlns:p14="http://schemas.microsoft.com/office/powerpoint/2010/main" val="26424276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276862" y="1832459"/>
            <a:ext cx="2621018" cy="461665"/>
          </a:xfrm>
          <a:prstGeom prst="rect">
            <a:avLst/>
          </a:prstGeom>
          <a:noFill/>
        </p:spPr>
        <p:txBody>
          <a:bodyPr wrap="square" rtlCol="0">
            <a:spAutoFit/>
          </a:bodyPr>
          <a:lstStyle/>
          <a:p>
            <a:pPr algn="ctr"/>
            <a:r>
              <a:rPr lang="en-US" sz="2400" spc="300" dirty="0">
                <a:solidFill>
                  <a:srgbClr val="A6192E"/>
                </a:solidFill>
                <a:latin typeface="Arial" charset="0"/>
                <a:cs typeface="Arial" charset="0"/>
              </a:rPr>
              <a:t>CONTENTS</a:t>
            </a:r>
          </a:p>
        </p:txBody>
      </p:sp>
      <p:sp>
        <p:nvSpPr>
          <p:cNvPr id="3" name="TextBox 2"/>
          <p:cNvSpPr txBox="1"/>
          <p:nvPr/>
        </p:nvSpPr>
        <p:spPr>
          <a:xfrm>
            <a:off x="3370337" y="2477713"/>
            <a:ext cx="5559655" cy="1988237"/>
          </a:xfrm>
          <a:prstGeom prst="rect">
            <a:avLst/>
          </a:prstGeom>
          <a:noFill/>
        </p:spPr>
        <p:txBody>
          <a:bodyPr wrap="square" rtlCol="0">
            <a:spAutoFit/>
          </a:bodyPr>
          <a:lstStyle/>
          <a:p>
            <a:pPr>
              <a:lnSpc>
                <a:spcPct val="130000"/>
              </a:lnSpc>
            </a:pPr>
            <a:r>
              <a:rPr lang="en-US" sz="1600" spc="300" dirty="0">
                <a:solidFill>
                  <a:srgbClr val="101820"/>
                </a:solidFill>
                <a:latin typeface="Arial" charset="0"/>
                <a:cs typeface="Arial" charset="0"/>
              </a:rPr>
              <a:t>About the device</a:t>
            </a:r>
          </a:p>
          <a:p>
            <a:pPr>
              <a:lnSpc>
                <a:spcPct val="130000"/>
              </a:lnSpc>
            </a:pPr>
            <a:r>
              <a:rPr lang="en-US" sz="1600" spc="300" dirty="0">
                <a:solidFill>
                  <a:srgbClr val="101820"/>
                </a:solidFill>
                <a:latin typeface="Arial" charset="0"/>
                <a:cs typeface="Arial" charset="0"/>
              </a:rPr>
              <a:t>Starting your shift</a:t>
            </a:r>
          </a:p>
          <a:p>
            <a:pPr>
              <a:lnSpc>
                <a:spcPct val="130000"/>
              </a:lnSpc>
            </a:pPr>
            <a:r>
              <a:rPr lang="en-US" sz="1600" spc="300" dirty="0">
                <a:solidFill>
                  <a:srgbClr val="101820"/>
                </a:solidFill>
                <a:latin typeface="Arial" charset="0"/>
                <a:cs typeface="Arial" charset="0"/>
              </a:rPr>
              <a:t>During your shift</a:t>
            </a:r>
          </a:p>
          <a:p>
            <a:pPr>
              <a:lnSpc>
                <a:spcPct val="130000"/>
              </a:lnSpc>
            </a:pPr>
            <a:r>
              <a:rPr lang="en-US" sz="1600" spc="300" dirty="0">
                <a:solidFill>
                  <a:srgbClr val="101820"/>
                </a:solidFill>
                <a:latin typeface="Arial" charset="0"/>
                <a:cs typeface="Arial" charset="0"/>
              </a:rPr>
              <a:t>Generating Manual Alerts</a:t>
            </a:r>
          </a:p>
          <a:p>
            <a:pPr>
              <a:lnSpc>
                <a:spcPct val="130000"/>
              </a:lnSpc>
            </a:pPr>
            <a:r>
              <a:rPr lang="en-US" sz="1600" spc="300" dirty="0" smtClean="0">
                <a:solidFill>
                  <a:srgbClr val="101820"/>
                </a:solidFill>
                <a:latin typeface="Arial" charset="0"/>
                <a:cs typeface="Arial" charset="0"/>
              </a:rPr>
              <a:t>Ending </a:t>
            </a:r>
            <a:r>
              <a:rPr lang="en-US" sz="1600" spc="300" dirty="0">
                <a:solidFill>
                  <a:srgbClr val="101820"/>
                </a:solidFill>
                <a:latin typeface="Arial" charset="0"/>
                <a:cs typeface="Arial" charset="0"/>
              </a:rPr>
              <a:t>your shift</a:t>
            </a:r>
          </a:p>
          <a:p>
            <a:pPr>
              <a:lnSpc>
                <a:spcPct val="120000"/>
              </a:lnSpc>
            </a:pPr>
            <a:r>
              <a:rPr lang="en-US" sz="1600" spc="300" dirty="0">
                <a:solidFill>
                  <a:srgbClr val="101820"/>
                </a:solidFill>
                <a:latin typeface="Arial" charset="0"/>
                <a:cs typeface="Arial" charset="0"/>
              </a:rPr>
              <a:t>Questions?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Tree>
    <p:extLst>
      <p:ext uri="{BB962C8B-B14F-4D97-AF65-F5344CB8AC3E}">
        <p14:creationId xmlns:p14="http://schemas.microsoft.com/office/powerpoint/2010/main" val="11796598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4447831" y="4289318"/>
            <a:ext cx="304267" cy="1110306"/>
            <a:chOff x="4489690" y="4787900"/>
            <a:chExt cx="443708" cy="1619144"/>
          </a:xfrm>
        </p:grpSpPr>
        <p:sp>
          <p:nvSpPr>
            <p:cNvPr id="41" name="Rectangle 40"/>
            <p:cNvSpPr/>
            <p:nvPr/>
          </p:nvSpPr>
          <p:spPr>
            <a:xfrm>
              <a:off x="4489690" y="5014336"/>
              <a:ext cx="440678" cy="33941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42" name="Rectangle 41"/>
            <p:cNvSpPr/>
            <p:nvPr/>
          </p:nvSpPr>
          <p:spPr>
            <a:xfrm>
              <a:off x="4593693" y="5353746"/>
              <a:ext cx="232673" cy="339410"/>
            </a:xfrm>
            <a:prstGeom prst="rect">
              <a:avLst/>
            </a:prstGeom>
            <a:solidFill>
              <a:schemeClr val="accent2">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43" name="Rectangle 42"/>
            <p:cNvSpPr/>
            <p:nvPr/>
          </p:nvSpPr>
          <p:spPr>
            <a:xfrm>
              <a:off x="4659379" y="5693156"/>
              <a:ext cx="101301" cy="71388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44" name="Rectangle 43"/>
            <p:cNvSpPr/>
            <p:nvPr/>
          </p:nvSpPr>
          <p:spPr>
            <a:xfrm>
              <a:off x="4659379" y="5693156"/>
              <a:ext cx="101301" cy="205050"/>
            </a:xfrm>
            <a:prstGeom prst="rect">
              <a:avLst/>
            </a:prstGeom>
            <a:solidFill>
              <a:schemeClr val="accent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45" name="Rectangle 44"/>
            <p:cNvSpPr/>
            <p:nvPr/>
          </p:nvSpPr>
          <p:spPr>
            <a:xfrm>
              <a:off x="4567091" y="4787900"/>
              <a:ext cx="285877" cy="226085"/>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46" name="Rectangle 45"/>
            <p:cNvSpPr/>
            <p:nvPr/>
          </p:nvSpPr>
          <p:spPr>
            <a:xfrm>
              <a:off x="4603742" y="4925436"/>
              <a:ext cx="215367" cy="8854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47" name="Rectangle 46"/>
            <p:cNvSpPr/>
            <p:nvPr/>
          </p:nvSpPr>
          <p:spPr>
            <a:xfrm>
              <a:off x="4489690" y="5014336"/>
              <a:ext cx="90918" cy="4571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49" name="Rectangle 48"/>
            <p:cNvSpPr/>
            <p:nvPr/>
          </p:nvSpPr>
          <p:spPr>
            <a:xfrm>
              <a:off x="4842480" y="5014336"/>
              <a:ext cx="90918" cy="4571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cxnSp>
          <p:nvCxnSpPr>
            <p:cNvPr id="50" name="Straight Connector 49"/>
            <p:cNvCxnSpPr/>
            <p:nvPr/>
          </p:nvCxnSpPr>
          <p:spPr>
            <a:xfrm>
              <a:off x="4580608" y="5058364"/>
              <a:ext cx="261872" cy="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4647922" y="4925436"/>
              <a:ext cx="0" cy="8854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4691710" y="4925436"/>
              <a:ext cx="0" cy="8854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4735498" y="4925436"/>
              <a:ext cx="0" cy="8854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4779287" y="4925436"/>
              <a:ext cx="0" cy="8854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grpSp>
      <p:cxnSp>
        <p:nvCxnSpPr>
          <p:cNvPr id="6" name="Straight Connector 5"/>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124318" y="1484399"/>
            <a:ext cx="4848674" cy="523220"/>
          </a:xfrm>
          <a:prstGeom prst="rect">
            <a:avLst/>
          </a:prstGeom>
          <a:noFill/>
        </p:spPr>
        <p:txBody>
          <a:bodyPr wrap="square" rtlCol="0">
            <a:spAutoFit/>
          </a:bodyPr>
          <a:lstStyle/>
          <a:p>
            <a:pPr algn="ctr"/>
            <a:r>
              <a:rPr lang="en-US" sz="1400" dirty="0" smtClean="0">
                <a:latin typeface="Arial" charset="0"/>
                <a:cs typeface="Arial" charset="0"/>
              </a:rPr>
              <a:t>Full </a:t>
            </a:r>
            <a:r>
              <a:rPr lang="en-US" sz="1400" dirty="0">
                <a:latin typeface="Arial" charset="0"/>
                <a:cs typeface="Arial" charset="0"/>
              </a:rPr>
              <a:t>charge takes approx 4 </a:t>
            </a:r>
            <a:r>
              <a:rPr lang="en-US" sz="1400" dirty="0" smtClean="0">
                <a:latin typeface="Arial" charset="0"/>
                <a:cs typeface="Arial" charset="0"/>
              </a:rPr>
              <a:t>hours</a:t>
            </a:r>
          </a:p>
          <a:p>
            <a:pPr algn="ctr"/>
            <a:r>
              <a:rPr lang="en-US" sz="1400" dirty="0" smtClean="0">
                <a:latin typeface="Arial" charset="0"/>
                <a:cs typeface="Arial" charset="0"/>
              </a:rPr>
              <a:t>Battery Life is 20 hours</a:t>
            </a:r>
            <a:endParaRPr lang="en-US" sz="1400" dirty="0">
              <a:latin typeface="Arial" charset="0"/>
              <a:cs typeface="Arial" charset="0"/>
            </a:endParaRPr>
          </a:p>
        </p:txBody>
      </p:sp>
      <p:grpSp>
        <p:nvGrpSpPr>
          <p:cNvPr id="31" name="Group 30"/>
          <p:cNvGrpSpPr/>
          <p:nvPr/>
        </p:nvGrpSpPr>
        <p:grpSpPr>
          <a:xfrm>
            <a:off x="2400120" y="4656678"/>
            <a:ext cx="304267" cy="1110306"/>
            <a:chOff x="4489690" y="4787900"/>
            <a:chExt cx="443708" cy="1619144"/>
          </a:xfrm>
        </p:grpSpPr>
        <p:sp>
          <p:nvSpPr>
            <p:cNvPr id="11" name="Rectangle 10"/>
            <p:cNvSpPr/>
            <p:nvPr/>
          </p:nvSpPr>
          <p:spPr>
            <a:xfrm>
              <a:off x="4489690" y="5014336"/>
              <a:ext cx="440678" cy="33941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20" name="Rectangle 19"/>
            <p:cNvSpPr/>
            <p:nvPr/>
          </p:nvSpPr>
          <p:spPr>
            <a:xfrm>
              <a:off x="4593693" y="5353746"/>
              <a:ext cx="232673" cy="339410"/>
            </a:xfrm>
            <a:prstGeom prst="rect">
              <a:avLst/>
            </a:prstGeom>
            <a:solidFill>
              <a:schemeClr val="accent2">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21" name="Rectangle 20"/>
            <p:cNvSpPr/>
            <p:nvPr/>
          </p:nvSpPr>
          <p:spPr>
            <a:xfrm>
              <a:off x="4659379" y="5693156"/>
              <a:ext cx="101301" cy="71388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22" name="Rectangle 21"/>
            <p:cNvSpPr/>
            <p:nvPr/>
          </p:nvSpPr>
          <p:spPr>
            <a:xfrm>
              <a:off x="4659379" y="5693156"/>
              <a:ext cx="101301" cy="205050"/>
            </a:xfrm>
            <a:prstGeom prst="rect">
              <a:avLst/>
            </a:prstGeom>
            <a:solidFill>
              <a:schemeClr val="accent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23" name="Rectangle 22"/>
            <p:cNvSpPr/>
            <p:nvPr/>
          </p:nvSpPr>
          <p:spPr>
            <a:xfrm>
              <a:off x="4567091" y="4787900"/>
              <a:ext cx="285877" cy="226085"/>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24" name="Rectangle 23"/>
            <p:cNvSpPr/>
            <p:nvPr/>
          </p:nvSpPr>
          <p:spPr>
            <a:xfrm>
              <a:off x="4603742" y="4925436"/>
              <a:ext cx="215367" cy="8854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27" name="Rectangle 26"/>
            <p:cNvSpPr/>
            <p:nvPr/>
          </p:nvSpPr>
          <p:spPr>
            <a:xfrm>
              <a:off x="4489690" y="5014336"/>
              <a:ext cx="90918" cy="4571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28" name="Rectangle 27"/>
            <p:cNvSpPr/>
            <p:nvPr/>
          </p:nvSpPr>
          <p:spPr>
            <a:xfrm>
              <a:off x="4842480" y="5014336"/>
              <a:ext cx="90918" cy="4571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cxnSp>
          <p:nvCxnSpPr>
            <p:cNvPr id="13" name="Straight Connector 12"/>
            <p:cNvCxnSpPr/>
            <p:nvPr/>
          </p:nvCxnSpPr>
          <p:spPr>
            <a:xfrm>
              <a:off x="4580608" y="5058364"/>
              <a:ext cx="261872" cy="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647922" y="4925436"/>
              <a:ext cx="0" cy="8854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691710" y="4925436"/>
              <a:ext cx="0" cy="8854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735498" y="4925436"/>
              <a:ext cx="0" cy="8854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779287" y="4925436"/>
              <a:ext cx="0" cy="8854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grpSp>
      <p:sp>
        <p:nvSpPr>
          <p:cNvPr id="37" name="TextBox 36"/>
          <p:cNvSpPr txBox="1"/>
          <p:nvPr/>
        </p:nvSpPr>
        <p:spPr>
          <a:xfrm>
            <a:off x="1524924" y="2072436"/>
            <a:ext cx="1893029" cy="600164"/>
          </a:xfrm>
          <a:prstGeom prst="rect">
            <a:avLst/>
          </a:prstGeom>
          <a:noFill/>
        </p:spPr>
        <p:txBody>
          <a:bodyPr wrap="square" rtlCol="0">
            <a:spAutoFit/>
          </a:bodyPr>
          <a:lstStyle/>
          <a:p>
            <a:pPr algn="ctr"/>
            <a:r>
              <a:rPr lang="en-US" sz="1100" dirty="0" smtClean="0">
                <a:latin typeface="Arial" charset="0"/>
                <a:cs typeface="Arial" charset="0"/>
              </a:rPr>
              <a:t>Insert </a:t>
            </a:r>
            <a:r>
              <a:rPr lang="en-US" sz="1100" dirty="0">
                <a:latin typeface="Arial" charset="0"/>
                <a:cs typeface="Arial" charset="0"/>
              </a:rPr>
              <a:t>the </a:t>
            </a:r>
            <a:r>
              <a:rPr lang="en-US" sz="1100" dirty="0" smtClean="0">
                <a:latin typeface="Arial" charset="0"/>
                <a:cs typeface="Arial" charset="0"/>
              </a:rPr>
              <a:t>charger </a:t>
            </a:r>
            <a:r>
              <a:rPr lang="en-US" sz="1100" dirty="0">
                <a:latin typeface="Arial" charset="0"/>
                <a:cs typeface="Arial" charset="0"/>
              </a:rPr>
              <a:t>into the bottom of the device and connect to power source</a:t>
            </a:r>
          </a:p>
        </p:txBody>
      </p:sp>
      <p:grpSp>
        <p:nvGrpSpPr>
          <p:cNvPr id="69" name="Group 68"/>
          <p:cNvGrpSpPr/>
          <p:nvPr/>
        </p:nvGrpSpPr>
        <p:grpSpPr>
          <a:xfrm>
            <a:off x="6528079" y="4291428"/>
            <a:ext cx="304267" cy="1110306"/>
            <a:chOff x="4489690" y="4787900"/>
            <a:chExt cx="443708" cy="1619144"/>
          </a:xfrm>
        </p:grpSpPr>
        <p:sp>
          <p:nvSpPr>
            <p:cNvPr id="70" name="Rectangle 69"/>
            <p:cNvSpPr/>
            <p:nvPr/>
          </p:nvSpPr>
          <p:spPr>
            <a:xfrm>
              <a:off x="4489690" y="5014336"/>
              <a:ext cx="440678" cy="33941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71" name="Rectangle 70"/>
            <p:cNvSpPr/>
            <p:nvPr/>
          </p:nvSpPr>
          <p:spPr>
            <a:xfrm>
              <a:off x="4593693" y="5353746"/>
              <a:ext cx="232673" cy="339410"/>
            </a:xfrm>
            <a:prstGeom prst="rect">
              <a:avLst/>
            </a:prstGeom>
            <a:solidFill>
              <a:schemeClr val="accent2">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72" name="Rectangle 71"/>
            <p:cNvSpPr/>
            <p:nvPr/>
          </p:nvSpPr>
          <p:spPr>
            <a:xfrm>
              <a:off x="4659379" y="5693156"/>
              <a:ext cx="101301" cy="71388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73" name="Rectangle 72"/>
            <p:cNvSpPr/>
            <p:nvPr/>
          </p:nvSpPr>
          <p:spPr>
            <a:xfrm>
              <a:off x="4659379" y="5693156"/>
              <a:ext cx="101301" cy="205050"/>
            </a:xfrm>
            <a:prstGeom prst="rect">
              <a:avLst/>
            </a:prstGeom>
            <a:solidFill>
              <a:schemeClr val="accent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74" name="Rectangle 73"/>
            <p:cNvSpPr/>
            <p:nvPr/>
          </p:nvSpPr>
          <p:spPr>
            <a:xfrm>
              <a:off x="4567091" y="4787900"/>
              <a:ext cx="285877" cy="226085"/>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75" name="Rectangle 74"/>
            <p:cNvSpPr/>
            <p:nvPr/>
          </p:nvSpPr>
          <p:spPr>
            <a:xfrm>
              <a:off x="4603742" y="4925436"/>
              <a:ext cx="215367" cy="8854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76" name="Rectangle 75"/>
            <p:cNvSpPr/>
            <p:nvPr/>
          </p:nvSpPr>
          <p:spPr>
            <a:xfrm>
              <a:off x="4489690" y="5014336"/>
              <a:ext cx="90918" cy="4571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77" name="Rectangle 76"/>
            <p:cNvSpPr/>
            <p:nvPr/>
          </p:nvSpPr>
          <p:spPr>
            <a:xfrm>
              <a:off x="4842480" y="5014336"/>
              <a:ext cx="90918" cy="4571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cxnSp>
          <p:nvCxnSpPr>
            <p:cNvPr id="78" name="Straight Connector 77"/>
            <p:cNvCxnSpPr/>
            <p:nvPr/>
          </p:nvCxnSpPr>
          <p:spPr>
            <a:xfrm>
              <a:off x="4580608" y="5058364"/>
              <a:ext cx="261872" cy="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4647922" y="4925436"/>
              <a:ext cx="0" cy="8854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4691710" y="4925436"/>
              <a:ext cx="0" cy="8854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4735498" y="4925436"/>
              <a:ext cx="0" cy="8854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4779287" y="4925436"/>
              <a:ext cx="0" cy="8854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grpSp>
      <p:sp>
        <p:nvSpPr>
          <p:cNvPr id="85" name="TextBox 84"/>
          <p:cNvSpPr txBox="1"/>
          <p:nvPr/>
        </p:nvSpPr>
        <p:spPr>
          <a:xfrm>
            <a:off x="3602141" y="2061238"/>
            <a:ext cx="1893029" cy="600164"/>
          </a:xfrm>
          <a:prstGeom prst="rect">
            <a:avLst/>
          </a:prstGeom>
          <a:noFill/>
        </p:spPr>
        <p:txBody>
          <a:bodyPr wrap="square" rtlCol="0">
            <a:spAutoFit/>
          </a:bodyPr>
          <a:lstStyle/>
          <a:p>
            <a:pPr algn="ctr"/>
            <a:r>
              <a:rPr lang="en-US" sz="1100" dirty="0" smtClean="0">
                <a:latin typeface="Arial" charset="0"/>
                <a:cs typeface="Arial" charset="0"/>
              </a:rPr>
              <a:t>While </a:t>
            </a:r>
            <a:r>
              <a:rPr lang="en-US" sz="1100" dirty="0">
                <a:latin typeface="Arial" charset="0"/>
                <a:cs typeface="Arial" charset="0"/>
              </a:rPr>
              <a:t>the device is </a:t>
            </a:r>
            <a:r>
              <a:rPr lang="en-US" sz="1100" dirty="0" smtClean="0">
                <a:latin typeface="Arial" charset="0"/>
                <a:cs typeface="Arial" charset="0"/>
              </a:rPr>
              <a:t>charging the red </a:t>
            </a:r>
            <a:r>
              <a:rPr lang="en-US" sz="1100" dirty="0">
                <a:latin typeface="Arial" charset="0"/>
                <a:cs typeface="Arial" charset="0"/>
              </a:rPr>
              <a:t>lights on the base will </a:t>
            </a:r>
            <a:r>
              <a:rPr lang="en-US" sz="1100" dirty="0" smtClean="0">
                <a:latin typeface="Arial" charset="0"/>
                <a:cs typeface="Arial" charset="0"/>
              </a:rPr>
              <a:t>flash</a:t>
            </a:r>
            <a:endParaRPr lang="en-US" sz="1100" dirty="0">
              <a:latin typeface="Arial" charset="0"/>
              <a:cs typeface="Arial" charset="0"/>
            </a:endParaRPr>
          </a:p>
        </p:txBody>
      </p:sp>
      <p:sp>
        <p:nvSpPr>
          <p:cNvPr id="36" name="Rectangle 35"/>
          <p:cNvSpPr/>
          <p:nvPr/>
        </p:nvSpPr>
        <p:spPr>
          <a:xfrm>
            <a:off x="4299704" y="4378836"/>
            <a:ext cx="566149" cy="97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grpSp>
        <p:nvGrpSpPr>
          <p:cNvPr id="107" name="Group 106"/>
          <p:cNvGrpSpPr/>
          <p:nvPr/>
        </p:nvGrpSpPr>
        <p:grpSpPr>
          <a:xfrm>
            <a:off x="4094782" y="4371200"/>
            <a:ext cx="982879" cy="376220"/>
            <a:chOff x="4082143" y="4432879"/>
            <a:chExt cx="982879" cy="376220"/>
          </a:xfrm>
        </p:grpSpPr>
        <p:grpSp>
          <p:nvGrpSpPr>
            <p:cNvPr id="101" name="Group 100"/>
            <p:cNvGrpSpPr/>
            <p:nvPr/>
          </p:nvGrpSpPr>
          <p:grpSpPr>
            <a:xfrm>
              <a:off x="4082143" y="4567464"/>
              <a:ext cx="278401" cy="218257"/>
              <a:chOff x="4082143" y="4567464"/>
              <a:chExt cx="278401" cy="218257"/>
            </a:xfrm>
          </p:grpSpPr>
          <p:cxnSp>
            <p:nvCxnSpPr>
              <p:cNvPr id="93" name="Straight Connector 92"/>
              <p:cNvCxnSpPr/>
              <p:nvPr/>
            </p:nvCxnSpPr>
            <p:spPr>
              <a:xfrm flipH="1">
                <a:off x="4082143" y="4567464"/>
                <a:ext cx="94548" cy="86179"/>
              </a:xfrm>
              <a:prstGeom prst="line">
                <a:avLst/>
              </a:prstGeom>
              <a:ln w="12700" cmpd="sng">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flipH="1">
                <a:off x="4200071" y="4614111"/>
                <a:ext cx="60688" cy="171610"/>
              </a:xfrm>
              <a:prstGeom prst="line">
                <a:avLst/>
              </a:prstGeom>
              <a:ln w="12700" cmpd="sng">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4360544" y="4614111"/>
                <a:ext cx="0" cy="116389"/>
              </a:xfrm>
              <a:prstGeom prst="line">
                <a:avLst/>
              </a:prstGeom>
              <a:ln w="12700" cmpd="sng">
                <a:solidFill>
                  <a:srgbClr val="800000"/>
                </a:solidFill>
              </a:ln>
              <a:effectLst/>
            </p:spPr>
            <p:style>
              <a:lnRef idx="2">
                <a:schemeClr val="accent1"/>
              </a:lnRef>
              <a:fillRef idx="0">
                <a:schemeClr val="accent1"/>
              </a:fillRef>
              <a:effectRef idx="1">
                <a:schemeClr val="accent1"/>
              </a:effectRef>
              <a:fontRef idx="minor">
                <a:schemeClr val="tx1"/>
              </a:fontRef>
            </p:style>
          </p:cxnSp>
        </p:grpSp>
        <p:pic>
          <p:nvPicPr>
            <p:cNvPr id="90" name="Picture 89" descr="Untitled-3-23.png"/>
            <p:cNvPicPr>
              <a:picLocks noChangeAspect="1"/>
            </p:cNvPicPr>
            <p:nvPr/>
          </p:nvPicPr>
          <p:blipFill rotWithShape="1">
            <a:blip r:embed="rId3">
              <a:extLst>
                <a:ext uri="{28A0092B-C50C-407E-A947-70E740481C1C}">
                  <a14:useLocalDpi xmlns:a14="http://schemas.microsoft.com/office/drawing/2010/main" val="0"/>
                </a:ext>
              </a:extLst>
            </a:blip>
            <a:srcRect l="37388" t="74066" r="32113" b="19383"/>
            <a:stretch/>
          </p:blipFill>
          <p:spPr>
            <a:xfrm>
              <a:off x="4167619" y="4432879"/>
              <a:ext cx="821670" cy="176505"/>
            </a:xfrm>
            <a:prstGeom prst="rect">
              <a:avLst/>
            </a:prstGeom>
          </p:spPr>
        </p:pic>
        <p:grpSp>
          <p:nvGrpSpPr>
            <p:cNvPr id="102" name="Group 101"/>
            <p:cNvGrpSpPr/>
            <p:nvPr/>
          </p:nvGrpSpPr>
          <p:grpSpPr>
            <a:xfrm rot="18373512">
              <a:off x="4816693" y="4560770"/>
              <a:ext cx="278401" cy="218257"/>
              <a:chOff x="4082143" y="4567464"/>
              <a:chExt cx="278401" cy="218257"/>
            </a:xfrm>
          </p:grpSpPr>
          <p:cxnSp>
            <p:nvCxnSpPr>
              <p:cNvPr id="103" name="Straight Connector 102"/>
              <p:cNvCxnSpPr/>
              <p:nvPr/>
            </p:nvCxnSpPr>
            <p:spPr>
              <a:xfrm flipH="1">
                <a:off x="4082143" y="4567464"/>
                <a:ext cx="94548" cy="86179"/>
              </a:xfrm>
              <a:prstGeom prst="line">
                <a:avLst/>
              </a:prstGeom>
              <a:ln w="12700" cmpd="sng">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H="1">
                <a:off x="4200071" y="4614111"/>
                <a:ext cx="60688" cy="171610"/>
              </a:xfrm>
              <a:prstGeom prst="line">
                <a:avLst/>
              </a:prstGeom>
              <a:ln w="12700" cmpd="sng">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4360544" y="4614111"/>
                <a:ext cx="0" cy="116389"/>
              </a:xfrm>
              <a:prstGeom prst="line">
                <a:avLst/>
              </a:prstGeom>
              <a:ln w="12700" cmpd="sng">
                <a:solidFill>
                  <a:srgbClr val="800000"/>
                </a:solidFill>
              </a:ln>
              <a:effectLst/>
            </p:spPr>
            <p:style>
              <a:lnRef idx="2">
                <a:schemeClr val="accent1"/>
              </a:lnRef>
              <a:fillRef idx="0">
                <a:schemeClr val="accent1"/>
              </a:fillRef>
              <a:effectRef idx="1">
                <a:schemeClr val="accent1"/>
              </a:effectRef>
              <a:fontRef idx="minor">
                <a:schemeClr val="tx1"/>
              </a:fontRef>
            </p:style>
          </p:cxnSp>
        </p:grpSp>
      </p:grpSp>
      <p:sp>
        <p:nvSpPr>
          <p:cNvPr id="91" name="Rectangle 90"/>
          <p:cNvSpPr/>
          <p:nvPr/>
        </p:nvSpPr>
        <p:spPr>
          <a:xfrm>
            <a:off x="4273398" y="4346494"/>
            <a:ext cx="625931" cy="11937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pic>
        <p:nvPicPr>
          <p:cNvPr id="112" name="Picture 111" descr="Untitled-3-23.png"/>
          <p:cNvPicPr>
            <a:picLocks noChangeAspect="1"/>
          </p:cNvPicPr>
          <p:nvPr/>
        </p:nvPicPr>
        <p:blipFill rotWithShape="1">
          <a:blip r:embed="rId3">
            <a:extLst>
              <a:ext uri="{28A0092B-C50C-407E-A947-70E740481C1C}">
                <a14:useLocalDpi xmlns:a14="http://schemas.microsoft.com/office/drawing/2010/main" val="0"/>
              </a:ext>
            </a:extLst>
          </a:blip>
          <a:srcRect l="37388" t="74066" r="32113" b="19383"/>
          <a:stretch/>
        </p:blipFill>
        <p:spPr>
          <a:xfrm>
            <a:off x="6283430" y="4401080"/>
            <a:ext cx="821670" cy="176505"/>
          </a:xfrm>
          <a:prstGeom prst="rect">
            <a:avLst/>
          </a:prstGeom>
        </p:spPr>
      </p:pic>
      <p:sp>
        <p:nvSpPr>
          <p:cNvPr id="86" name="TextBox 85"/>
          <p:cNvSpPr txBox="1"/>
          <p:nvPr/>
        </p:nvSpPr>
        <p:spPr>
          <a:xfrm>
            <a:off x="5846888" y="2072438"/>
            <a:ext cx="1595105" cy="769441"/>
          </a:xfrm>
          <a:prstGeom prst="rect">
            <a:avLst/>
          </a:prstGeom>
          <a:noFill/>
        </p:spPr>
        <p:txBody>
          <a:bodyPr wrap="square" rtlCol="0">
            <a:spAutoFit/>
          </a:bodyPr>
          <a:lstStyle/>
          <a:p>
            <a:pPr algn="ctr"/>
            <a:r>
              <a:rPr lang="en-US" sz="1100" dirty="0" smtClean="0">
                <a:latin typeface="Arial" charset="0"/>
                <a:cs typeface="Arial" charset="0"/>
              </a:rPr>
              <a:t>When </a:t>
            </a:r>
            <a:r>
              <a:rPr lang="en-US" sz="1100" dirty="0">
                <a:latin typeface="Arial" charset="0"/>
                <a:cs typeface="Arial" charset="0"/>
              </a:rPr>
              <a:t>Loner is charged, the </a:t>
            </a:r>
            <a:r>
              <a:rPr lang="en-US" sz="1100" dirty="0" smtClean="0">
                <a:latin typeface="Arial" charset="0"/>
                <a:cs typeface="Arial" charset="0"/>
              </a:rPr>
              <a:t>red  </a:t>
            </a:r>
            <a:r>
              <a:rPr lang="en-US" sz="1100" dirty="0">
                <a:latin typeface="Arial" charset="0"/>
                <a:cs typeface="Arial" charset="0"/>
              </a:rPr>
              <a:t>lights will turn on continuously.</a:t>
            </a:r>
          </a:p>
        </p:txBody>
      </p:sp>
      <p:sp>
        <p:nvSpPr>
          <p:cNvPr id="95" name="TextBox 94"/>
          <p:cNvSpPr txBox="1"/>
          <p:nvPr/>
        </p:nvSpPr>
        <p:spPr>
          <a:xfrm>
            <a:off x="153536" y="138359"/>
            <a:ext cx="3507619" cy="307777"/>
          </a:xfrm>
          <a:prstGeom prst="rect">
            <a:avLst/>
          </a:prstGeom>
          <a:noFill/>
        </p:spPr>
        <p:txBody>
          <a:bodyPr wrap="square" rtlCol="0">
            <a:spAutoFit/>
          </a:bodyPr>
          <a:lstStyle/>
          <a:p>
            <a:r>
              <a:rPr lang="en-US" sz="1400" dirty="0">
                <a:solidFill>
                  <a:srgbClr val="B2B4B3"/>
                </a:solidFill>
                <a:latin typeface="Arial" charset="0"/>
              </a:rPr>
              <a:t>ENDING YOUR SHIFT</a:t>
            </a:r>
          </a:p>
        </p:txBody>
      </p:sp>
      <p:pic>
        <p:nvPicPr>
          <p:cNvPr id="97" name="Picture 96" descr="M6 devi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658" y="2991121"/>
            <a:ext cx="901989" cy="1522981"/>
          </a:xfrm>
          <a:prstGeom prst="rect">
            <a:avLst/>
          </a:prstGeom>
        </p:spPr>
      </p:pic>
      <p:pic>
        <p:nvPicPr>
          <p:cNvPr id="98" name="Picture 97" descr="M6 devi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7978" y="2966341"/>
            <a:ext cx="901989" cy="1522981"/>
          </a:xfrm>
          <a:prstGeom prst="rect">
            <a:avLst/>
          </a:prstGeom>
        </p:spPr>
      </p:pic>
      <p:pic>
        <p:nvPicPr>
          <p:cNvPr id="99" name="Picture 98" descr="M6 devi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2813" y="2984926"/>
            <a:ext cx="901989" cy="1522981"/>
          </a:xfrm>
          <a:prstGeom prst="rect">
            <a:avLst/>
          </a:prstGeom>
        </p:spPr>
      </p:pic>
      <p:pic>
        <p:nvPicPr>
          <p:cNvPr id="2" name="Picture 1" descr="power button - off.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5792" y="3784428"/>
            <a:ext cx="135518" cy="135518"/>
          </a:xfrm>
          <a:prstGeom prst="rect">
            <a:avLst/>
          </a:prstGeom>
        </p:spPr>
      </p:pic>
      <p:pic>
        <p:nvPicPr>
          <p:cNvPr id="84" name="Picture 83" descr="power button - off.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1534" y="3800702"/>
            <a:ext cx="135518" cy="135518"/>
          </a:xfrm>
          <a:prstGeom prst="rect">
            <a:avLst/>
          </a:prstGeom>
        </p:spPr>
      </p:pic>
      <p:pic>
        <p:nvPicPr>
          <p:cNvPr id="88" name="Picture 8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83" name="TextBox 82"/>
          <p:cNvSpPr txBox="1"/>
          <p:nvPr/>
        </p:nvSpPr>
        <p:spPr>
          <a:xfrm>
            <a:off x="635945" y="996476"/>
            <a:ext cx="8331456"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spc="300" dirty="0" smtClean="0">
                <a:solidFill>
                  <a:srgbClr val="A6192E"/>
                </a:solidFill>
                <a:latin typeface="Arial" charset="0"/>
                <a:cs typeface="Arial" charset="0"/>
              </a:rPr>
              <a:t>CHARGING YOUR LONER</a:t>
            </a:r>
            <a:endParaRPr lang="en-US" sz="2400" spc="300" dirty="0">
              <a:solidFill>
                <a:srgbClr val="A6192E"/>
              </a:solidFill>
              <a:latin typeface="Arial" charset="0"/>
              <a:cs typeface="Arial" charset="0"/>
            </a:endParaRPr>
          </a:p>
        </p:txBody>
      </p:sp>
    </p:spTree>
    <p:extLst>
      <p:ext uri="{BB962C8B-B14F-4D97-AF65-F5344CB8AC3E}">
        <p14:creationId xmlns:p14="http://schemas.microsoft.com/office/powerpoint/2010/main" val="37293418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artisticBlur radius="30"/>
                    </a14:imgEffect>
                  </a14:imgLayer>
                </a14:imgProps>
              </a:ext>
              <a:ext uri="{28A0092B-C50C-407E-A947-70E740481C1C}">
                <a14:useLocalDpi xmlns:a14="http://schemas.microsoft.com/office/drawing/2010/main" val="0"/>
              </a:ext>
            </a:extLst>
          </a:blip>
          <a:srcRect r="24389"/>
          <a:stretch/>
        </p:blipFill>
        <p:spPr>
          <a:xfrm>
            <a:off x="0" y="0"/>
            <a:ext cx="9218428" cy="6858000"/>
          </a:xfrm>
          <a:prstGeom prst="rect">
            <a:avLst/>
          </a:prstGeom>
        </p:spPr>
      </p:pic>
      <p:sp>
        <p:nvSpPr>
          <p:cNvPr id="9" name="Rectangle 8"/>
          <p:cNvSpPr/>
          <p:nvPr/>
        </p:nvSpPr>
        <p:spPr>
          <a:xfrm>
            <a:off x="0" y="0"/>
            <a:ext cx="9218428" cy="6858000"/>
          </a:xfrm>
          <a:prstGeom prst="rect">
            <a:avLst/>
          </a:prstGeom>
          <a:solidFill>
            <a:srgbClr val="18213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sp>
        <p:nvSpPr>
          <p:cNvPr id="8" name="TextBox 7"/>
          <p:cNvSpPr txBox="1"/>
          <p:nvPr/>
        </p:nvSpPr>
        <p:spPr>
          <a:xfrm>
            <a:off x="1350818" y="2986229"/>
            <a:ext cx="6442364" cy="584776"/>
          </a:xfrm>
          <a:prstGeom prst="rect">
            <a:avLst/>
          </a:prstGeom>
          <a:noFill/>
        </p:spPr>
        <p:txBody>
          <a:bodyPr wrap="square" rtlCol="0">
            <a:spAutoFit/>
          </a:bodyPr>
          <a:lstStyle/>
          <a:p>
            <a:pPr algn="ctr"/>
            <a:r>
              <a:rPr lang="en-US" sz="3200" spc="300" dirty="0">
                <a:solidFill>
                  <a:schemeClr val="bg1"/>
                </a:solidFill>
                <a:latin typeface="Arial" charset="0"/>
                <a:cs typeface="Arial" charset="0"/>
              </a:rPr>
              <a:t>QUESTIONS?</a:t>
            </a:r>
          </a:p>
        </p:txBody>
      </p:sp>
    </p:spTree>
    <p:extLst>
      <p:ext uri="{BB962C8B-B14F-4D97-AF65-F5344CB8AC3E}">
        <p14:creationId xmlns:p14="http://schemas.microsoft.com/office/powerpoint/2010/main" val="32833699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artisticBlur radius="12"/>
                    </a14:imgEffect>
                  </a14:imgLayer>
                </a14:imgProps>
              </a:ext>
              <a:ext uri="{28A0092B-C50C-407E-A947-70E740481C1C}">
                <a14:useLocalDpi xmlns:a14="http://schemas.microsoft.com/office/drawing/2010/main" val="0"/>
              </a:ext>
            </a:extLst>
          </a:blip>
          <a:srcRect l="9180" r="15819"/>
          <a:stretch/>
        </p:blipFill>
        <p:spPr>
          <a:xfrm>
            <a:off x="1" y="0"/>
            <a:ext cx="9144001" cy="6858000"/>
          </a:xfrm>
          <a:prstGeom prst="rect">
            <a:avLst/>
          </a:prstGeom>
        </p:spPr>
      </p:pic>
      <p:sp>
        <p:nvSpPr>
          <p:cNvPr id="5" name="Rectangle 4"/>
          <p:cNvSpPr/>
          <p:nvPr/>
        </p:nvSpPr>
        <p:spPr>
          <a:xfrm>
            <a:off x="0" y="0"/>
            <a:ext cx="9144000" cy="6858000"/>
          </a:xfrm>
          <a:prstGeom prst="rect">
            <a:avLst/>
          </a:prstGeom>
          <a:solidFill>
            <a:srgbClr val="18213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sp>
        <p:nvSpPr>
          <p:cNvPr id="27" name="TextBox 26"/>
          <p:cNvSpPr txBox="1"/>
          <p:nvPr/>
        </p:nvSpPr>
        <p:spPr>
          <a:xfrm>
            <a:off x="1350818" y="3310566"/>
            <a:ext cx="6442364" cy="1323439"/>
          </a:xfrm>
          <a:prstGeom prst="rect">
            <a:avLst/>
          </a:prstGeom>
          <a:noFill/>
        </p:spPr>
        <p:txBody>
          <a:bodyPr wrap="square" rtlCol="0">
            <a:spAutoFit/>
          </a:bodyPr>
          <a:lstStyle/>
          <a:p>
            <a:pPr algn="ctr"/>
            <a:r>
              <a:rPr lang="en-US" sz="2000" spc="300" dirty="0">
                <a:solidFill>
                  <a:schemeClr val="bg1"/>
                </a:solidFill>
                <a:latin typeface="Arial" charset="0"/>
                <a:ea typeface="Arial" charset="0"/>
                <a:cs typeface="Arial" charset="0"/>
              </a:rPr>
              <a:t>For more support materials,</a:t>
            </a:r>
          </a:p>
          <a:p>
            <a:pPr algn="ctr"/>
            <a:r>
              <a:rPr lang="en-US" sz="2000" spc="300" dirty="0">
                <a:solidFill>
                  <a:schemeClr val="bg1"/>
                </a:solidFill>
                <a:latin typeface="Arial" charset="0"/>
                <a:ea typeface="Arial" charset="0"/>
                <a:cs typeface="Arial" charset="0"/>
              </a:rPr>
              <a:t>Please visit </a:t>
            </a:r>
            <a:r>
              <a:rPr lang="en-US" sz="2000" spc="300" dirty="0" err="1" smtClean="0">
                <a:solidFill>
                  <a:srgbClr val="A6192E"/>
                </a:solidFill>
                <a:latin typeface="Arial" charset="0"/>
                <a:ea typeface="Arial" charset="0"/>
                <a:cs typeface="Arial" charset="0"/>
              </a:rPr>
              <a:t>support.blacklinesafety.com</a:t>
            </a:r>
            <a:endParaRPr lang="en-US" sz="2000" spc="300" dirty="0" smtClean="0">
              <a:solidFill>
                <a:srgbClr val="A6192E"/>
              </a:solidFill>
              <a:latin typeface="Arial" charset="0"/>
              <a:ea typeface="Arial" charset="0"/>
              <a:cs typeface="Arial" charset="0"/>
            </a:endParaRPr>
          </a:p>
          <a:p>
            <a:pPr algn="ctr"/>
            <a:endParaRPr lang="en-US" sz="2000" spc="300" dirty="0">
              <a:solidFill>
                <a:srgbClr val="A6192E"/>
              </a:solidFill>
              <a:latin typeface="Arial" charset="0"/>
              <a:cs typeface="Arial" charset="0"/>
            </a:endParaRPr>
          </a:p>
          <a:p>
            <a:pPr algn="ctr"/>
            <a:r>
              <a:rPr lang="en-US" sz="2000" spc="300" dirty="0" smtClean="0">
                <a:solidFill>
                  <a:schemeClr val="bg1"/>
                </a:solidFill>
                <a:latin typeface="Arial" charset="0"/>
                <a:ea typeface="Arial" charset="0"/>
                <a:cs typeface="Arial" charset="0"/>
              </a:rPr>
              <a:t>Customer Care: 1-877-869-7212</a:t>
            </a:r>
            <a:endParaRPr lang="en-US" sz="2000" spc="300" dirty="0">
              <a:solidFill>
                <a:schemeClr val="bg1"/>
              </a:solidFill>
              <a:latin typeface="Arial" charset="0"/>
              <a:ea typeface="Arial" charset="0"/>
              <a:cs typeface="Arial"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9416" y="2457045"/>
            <a:ext cx="4496686" cy="693576"/>
          </a:xfrm>
          <a:prstGeom prst="rect">
            <a:avLst/>
          </a:prstGeom>
        </p:spPr>
      </p:pic>
      <p:sp>
        <p:nvSpPr>
          <p:cNvPr id="6" name="TextBox 5"/>
          <p:cNvSpPr txBox="1"/>
          <p:nvPr/>
        </p:nvSpPr>
        <p:spPr>
          <a:xfrm>
            <a:off x="7378065" y="6373435"/>
            <a:ext cx="1515528" cy="169277"/>
          </a:xfrm>
          <a:prstGeom prst="rect">
            <a:avLst/>
          </a:prstGeom>
          <a:noFill/>
        </p:spPr>
        <p:txBody>
          <a:bodyPr wrap="square" rtlCol="0">
            <a:spAutoFit/>
          </a:bodyPr>
          <a:lstStyle/>
          <a:p>
            <a:pPr algn="r"/>
            <a:r>
              <a:rPr lang="en-US" sz="500" spc="300" dirty="0" smtClean="0">
                <a:solidFill>
                  <a:schemeClr val="bg1"/>
                </a:solidFill>
                <a:latin typeface="Arial" charset="0"/>
                <a:cs typeface="Arial" charset="0"/>
              </a:rPr>
              <a:t>0045/R2/2016-06-01</a:t>
            </a:r>
            <a:endParaRPr lang="en-US" sz="500" spc="300" dirty="0">
              <a:solidFill>
                <a:schemeClr val="bg1"/>
              </a:solidFill>
              <a:latin typeface="Arial" charset="0"/>
              <a:cs typeface="Arial" charset="0"/>
            </a:endParaRPr>
          </a:p>
        </p:txBody>
      </p:sp>
    </p:spTree>
    <p:extLst>
      <p:ext uri="{BB962C8B-B14F-4D97-AF65-F5344CB8AC3E}">
        <p14:creationId xmlns:p14="http://schemas.microsoft.com/office/powerpoint/2010/main" val="6673142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p:nvSpPr>
        <p:spPr>
          <a:xfrm>
            <a:off x="0" y="0"/>
            <a:ext cx="9144000" cy="6858000"/>
          </a:xfrm>
          <a:prstGeom prst="rect">
            <a:avLst/>
          </a:prstGeom>
          <a:solidFill>
            <a:srgbClr val="18213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sp>
        <p:nvSpPr>
          <p:cNvPr id="8" name="TextBox 7"/>
          <p:cNvSpPr txBox="1"/>
          <p:nvPr/>
        </p:nvSpPr>
        <p:spPr>
          <a:xfrm>
            <a:off x="1574938" y="2986229"/>
            <a:ext cx="6307297" cy="584776"/>
          </a:xfrm>
          <a:prstGeom prst="rect">
            <a:avLst/>
          </a:prstGeom>
          <a:noFill/>
        </p:spPr>
        <p:txBody>
          <a:bodyPr wrap="square" rtlCol="0">
            <a:spAutoFit/>
          </a:bodyPr>
          <a:lstStyle/>
          <a:p>
            <a:pPr algn="ctr"/>
            <a:r>
              <a:rPr lang="en-US" sz="3200" spc="300" dirty="0">
                <a:solidFill>
                  <a:schemeClr val="bg1"/>
                </a:solidFill>
                <a:latin typeface="Arial" charset="0"/>
                <a:cs typeface="Arial" charset="0"/>
              </a:rPr>
              <a:t>ABOUT THE DEVICE</a:t>
            </a:r>
          </a:p>
        </p:txBody>
      </p:sp>
    </p:spTree>
    <p:extLst>
      <p:ext uri="{BB962C8B-B14F-4D97-AF65-F5344CB8AC3E}">
        <p14:creationId xmlns:p14="http://schemas.microsoft.com/office/powerpoint/2010/main" val="32380204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53536" y="130165"/>
            <a:ext cx="5271181" cy="307777"/>
          </a:xfrm>
          <a:prstGeom prst="rect">
            <a:avLst/>
          </a:prstGeom>
          <a:noFill/>
        </p:spPr>
        <p:txBody>
          <a:bodyPr wrap="square" rtlCol="0">
            <a:spAutoFit/>
          </a:bodyPr>
          <a:lstStyle/>
          <a:p>
            <a:r>
              <a:rPr lang="en-US" sz="1400" dirty="0">
                <a:solidFill>
                  <a:srgbClr val="B2B4B3"/>
                </a:solidFill>
                <a:latin typeface="Arial" charset="0"/>
              </a:rPr>
              <a:t>ABOUT THE DEVICE</a:t>
            </a:r>
          </a:p>
        </p:txBody>
      </p:sp>
      <p:sp>
        <p:nvSpPr>
          <p:cNvPr id="42" name="TextBox 41"/>
          <p:cNvSpPr txBox="1"/>
          <p:nvPr/>
        </p:nvSpPr>
        <p:spPr>
          <a:xfrm>
            <a:off x="2240642" y="1266734"/>
            <a:ext cx="4848674" cy="646331"/>
          </a:xfrm>
          <a:prstGeom prst="rect">
            <a:avLst/>
          </a:prstGeom>
          <a:noFill/>
        </p:spPr>
        <p:txBody>
          <a:bodyPr wrap="square" rtlCol="0">
            <a:spAutoFit/>
          </a:bodyPr>
          <a:lstStyle/>
          <a:p>
            <a:pPr algn="ctr"/>
            <a:r>
              <a:rPr lang="en-US" dirty="0">
                <a:latin typeface="Arial" charset="0"/>
                <a:cs typeface="Arial" charset="0"/>
              </a:rPr>
              <a:t>There are three primary mechanical components of the Loner device.</a:t>
            </a:r>
          </a:p>
        </p:txBody>
      </p:sp>
      <p:pic>
        <p:nvPicPr>
          <p:cNvPr id="24" name="Picture 23" descr="DeviceImage-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2665" y="3669653"/>
            <a:ext cx="529388" cy="529388"/>
          </a:xfrm>
          <a:prstGeom prst="rect">
            <a:avLst/>
          </a:prstGeom>
        </p:spPr>
      </p:pic>
      <p:sp>
        <p:nvSpPr>
          <p:cNvPr id="11" name="Rectangle 10"/>
          <p:cNvSpPr/>
          <p:nvPr/>
        </p:nvSpPr>
        <p:spPr>
          <a:xfrm>
            <a:off x="3347357" y="3537859"/>
            <a:ext cx="157950" cy="5896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33" name="Rectangle 32"/>
          <p:cNvSpPr/>
          <p:nvPr/>
        </p:nvSpPr>
        <p:spPr>
          <a:xfrm>
            <a:off x="5364539" y="3537859"/>
            <a:ext cx="157950" cy="5896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grpSp>
        <p:nvGrpSpPr>
          <p:cNvPr id="34" name="Group 33"/>
          <p:cNvGrpSpPr/>
          <p:nvPr/>
        </p:nvGrpSpPr>
        <p:grpSpPr>
          <a:xfrm>
            <a:off x="4327188" y="2506984"/>
            <a:ext cx="2629935" cy="2427306"/>
            <a:chOff x="-1691385" y="2833728"/>
            <a:chExt cx="2113642" cy="1950792"/>
          </a:xfrm>
        </p:grpSpPr>
        <p:sp>
          <p:nvSpPr>
            <p:cNvPr id="26" name="Rectangle 25"/>
            <p:cNvSpPr/>
            <p:nvPr/>
          </p:nvSpPr>
          <p:spPr>
            <a:xfrm>
              <a:off x="-1691385" y="2833728"/>
              <a:ext cx="2113642" cy="195079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pic>
          <p:nvPicPr>
            <p:cNvPr id="38" name="Picture 37" descr="Untitled-3-08.png"/>
            <p:cNvPicPr>
              <a:picLocks noChangeAspect="1"/>
            </p:cNvPicPr>
            <p:nvPr/>
          </p:nvPicPr>
          <p:blipFill rotWithShape="1">
            <a:blip r:embed="rId4">
              <a:extLst>
                <a:ext uri="{28A0092B-C50C-407E-A947-70E740481C1C}">
                  <a14:useLocalDpi xmlns:a14="http://schemas.microsoft.com/office/drawing/2010/main" val="0"/>
                </a:ext>
              </a:extLst>
            </a:blip>
            <a:srcRect l="35036" t="16883" r="29266" b="18584"/>
            <a:stretch/>
          </p:blipFill>
          <p:spPr>
            <a:xfrm>
              <a:off x="-902163" y="2946579"/>
              <a:ext cx="974735" cy="1762097"/>
            </a:xfrm>
            <a:prstGeom prst="rect">
              <a:avLst/>
            </a:prstGeom>
          </p:spPr>
        </p:pic>
      </p:grpSp>
      <p:sp>
        <p:nvSpPr>
          <p:cNvPr id="35" name="TextBox 34"/>
          <p:cNvSpPr txBox="1"/>
          <p:nvPr/>
        </p:nvSpPr>
        <p:spPr>
          <a:xfrm>
            <a:off x="6827003" y="3245417"/>
            <a:ext cx="895964" cy="307777"/>
          </a:xfrm>
          <a:prstGeom prst="rect">
            <a:avLst/>
          </a:prstGeom>
          <a:noFill/>
        </p:spPr>
        <p:txBody>
          <a:bodyPr wrap="square" rtlCol="0">
            <a:spAutoFit/>
          </a:bodyPr>
          <a:lstStyle/>
          <a:p>
            <a:r>
              <a:rPr lang="en-US" sz="1400" dirty="0">
                <a:latin typeface="Arial" charset="0"/>
                <a:cs typeface="Arial" charset="0"/>
              </a:rPr>
              <a:t>Belt Clip</a:t>
            </a:r>
          </a:p>
        </p:txBody>
      </p:sp>
      <p:sp>
        <p:nvSpPr>
          <p:cNvPr id="37" name="TextBox 36"/>
          <p:cNvSpPr txBox="1"/>
          <p:nvPr/>
        </p:nvSpPr>
        <p:spPr>
          <a:xfrm>
            <a:off x="2248176" y="4983224"/>
            <a:ext cx="678913" cy="307777"/>
          </a:xfrm>
          <a:prstGeom prst="rect">
            <a:avLst/>
          </a:prstGeom>
          <a:noFill/>
        </p:spPr>
        <p:txBody>
          <a:bodyPr wrap="square" rtlCol="0">
            <a:spAutoFit/>
          </a:bodyPr>
          <a:lstStyle/>
          <a:p>
            <a:r>
              <a:rPr lang="en-US" sz="1400" dirty="0">
                <a:latin typeface="Arial" charset="0"/>
                <a:cs typeface="Arial" charset="0"/>
              </a:rPr>
              <a:t>Latch</a:t>
            </a:r>
          </a:p>
        </p:txBody>
      </p:sp>
      <p:sp>
        <p:nvSpPr>
          <p:cNvPr id="40" name="TextBox 39"/>
          <p:cNvSpPr txBox="1"/>
          <p:nvPr/>
        </p:nvSpPr>
        <p:spPr>
          <a:xfrm>
            <a:off x="834885" y="3600806"/>
            <a:ext cx="2042183" cy="738664"/>
          </a:xfrm>
          <a:prstGeom prst="rect">
            <a:avLst/>
          </a:prstGeom>
          <a:noFill/>
        </p:spPr>
        <p:txBody>
          <a:bodyPr wrap="square" rtlCol="0">
            <a:spAutoFit/>
          </a:bodyPr>
          <a:lstStyle/>
          <a:p>
            <a:r>
              <a:rPr lang="en-US" sz="1400" dirty="0">
                <a:latin typeface="Arial" charset="0"/>
                <a:cs typeface="Arial" charset="0"/>
              </a:rPr>
              <a:t>SureSafe monitoring light </a:t>
            </a:r>
          </a:p>
          <a:p>
            <a:r>
              <a:rPr lang="en-US" sz="1400" dirty="0">
                <a:latin typeface="Arial" charset="0"/>
                <a:cs typeface="Arial" charset="0"/>
              </a:rPr>
              <a:t>and </a:t>
            </a:r>
            <a:r>
              <a:rPr lang="en-US" sz="1400" dirty="0" smtClean="0">
                <a:latin typeface="Arial" charset="0"/>
                <a:cs typeface="Arial" charset="0"/>
              </a:rPr>
              <a:t>power </a:t>
            </a:r>
            <a:r>
              <a:rPr lang="en-US" sz="1400" dirty="0">
                <a:latin typeface="Arial" charset="0"/>
                <a:cs typeface="Arial" charset="0"/>
              </a:rPr>
              <a:t>button</a:t>
            </a:r>
          </a:p>
        </p:txBody>
      </p:sp>
      <p:pic>
        <p:nvPicPr>
          <p:cNvPr id="3" name="Picture 2" descr="M6 device latch ope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7357" y="2598075"/>
            <a:ext cx="1264472" cy="2896751"/>
          </a:xfrm>
          <a:prstGeom prst="rect">
            <a:avLst/>
          </a:prstGeom>
        </p:spPr>
      </p:pic>
      <p:cxnSp>
        <p:nvCxnSpPr>
          <p:cNvPr id="27" name="Straight Connector 26"/>
          <p:cNvCxnSpPr/>
          <p:nvPr/>
        </p:nvCxnSpPr>
        <p:spPr>
          <a:xfrm>
            <a:off x="2877068" y="3848417"/>
            <a:ext cx="730264" cy="0"/>
          </a:xfrm>
          <a:prstGeom prst="line">
            <a:avLst/>
          </a:prstGeom>
          <a:ln w="19050">
            <a:solidFill>
              <a:srgbClr val="101820"/>
            </a:solidFill>
            <a:prstDash val="sysDash"/>
            <a:tailEnd type="oval"/>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cxnSp>
        <p:nvCxnSpPr>
          <p:cNvPr id="20" name="Straight Connector 19"/>
          <p:cNvCxnSpPr/>
          <p:nvPr/>
        </p:nvCxnSpPr>
        <p:spPr>
          <a:xfrm>
            <a:off x="2789126" y="5157034"/>
            <a:ext cx="1190467" cy="0"/>
          </a:xfrm>
          <a:prstGeom prst="line">
            <a:avLst/>
          </a:prstGeom>
          <a:ln w="19050">
            <a:solidFill>
              <a:srgbClr val="101820"/>
            </a:solidFill>
            <a:prstDash val="sysDash"/>
            <a:tailEnd type="ova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6210680" y="3399306"/>
            <a:ext cx="616323" cy="0"/>
          </a:xfrm>
          <a:prstGeom prst="line">
            <a:avLst/>
          </a:prstGeom>
          <a:ln w="19050">
            <a:solidFill>
              <a:srgbClr val="101820"/>
            </a:solidFill>
            <a:prstDash val="sysDash"/>
            <a:tailEnd type="ova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8509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0" y="0"/>
            <a:ext cx="9144000" cy="6858000"/>
          </a:xfrm>
          <a:prstGeom prst="rect">
            <a:avLst/>
          </a:prstGeom>
          <a:solidFill>
            <a:srgbClr val="18213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sp>
        <p:nvSpPr>
          <p:cNvPr id="8" name="TextBox 7"/>
          <p:cNvSpPr txBox="1"/>
          <p:nvPr/>
        </p:nvSpPr>
        <p:spPr>
          <a:xfrm>
            <a:off x="1350818" y="2986229"/>
            <a:ext cx="6442364" cy="584776"/>
          </a:xfrm>
          <a:prstGeom prst="rect">
            <a:avLst/>
          </a:prstGeom>
          <a:noFill/>
        </p:spPr>
        <p:txBody>
          <a:bodyPr wrap="square" rtlCol="0">
            <a:spAutoFit/>
          </a:bodyPr>
          <a:lstStyle/>
          <a:p>
            <a:pPr algn="ctr"/>
            <a:r>
              <a:rPr lang="en-US" sz="3200" spc="300" dirty="0">
                <a:solidFill>
                  <a:schemeClr val="bg1"/>
                </a:solidFill>
                <a:latin typeface="Arial" charset="0"/>
                <a:cs typeface="Arial" charset="0"/>
              </a:rPr>
              <a:t>STARTING YOUR SHIFT</a:t>
            </a:r>
          </a:p>
        </p:txBody>
      </p:sp>
    </p:spTree>
    <p:extLst>
      <p:ext uri="{BB962C8B-B14F-4D97-AF65-F5344CB8AC3E}">
        <p14:creationId xmlns:p14="http://schemas.microsoft.com/office/powerpoint/2010/main" val="27907139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6 devi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4787" y="2158375"/>
            <a:ext cx="1403364" cy="2369536"/>
          </a:xfrm>
          <a:prstGeom prst="rect">
            <a:avLst/>
          </a:prstGeom>
        </p:spPr>
      </p:pic>
      <p:cxnSp>
        <p:nvCxnSpPr>
          <p:cNvPr id="6" name="Straight Connector 5"/>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DeviceImage-1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1827" y="3262645"/>
            <a:ext cx="529388" cy="529388"/>
          </a:xfrm>
          <a:prstGeom prst="rect">
            <a:avLst/>
          </a:prstGeom>
        </p:spPr>
      </p:pic>
      <p:pic>
        <p:nvPicPr>
          <p:cNvPr id="2" name="Picture 1" descr="Hand-09.png"/>
          <p:cNvPicPr>
            <a:picLocks noChangeAspect="1"/>
          </p:cNvPicPr>
          <p:nvPr/>
        </p:nvPicPr>
        <p:blipFill rotWithShape="1">
          <a:blip r:embed="rId5">
            <a:extLst>
              <a:ext uri="{28A0092B-C50C-407E-A947-70E740481C1C}">
                <a14:useLocalDpi xmlns:a14="http://schemas.microsoft.com/office/drawing/2010/main" val="0"/>
              </a:ext>
            </a:extLst>
          </a:blip>
          <a:srcRect l="16277" t="17377" r="26127" b="11616"/>
          <a:stretch/>
        </p:blipFill>
        <p:spPr>
          <a:xfrm>
            <a:off x="1200465" y="3397458"/>
            <a:ext cx="1833865" cy="2260909"/>
          </a:xfrm>
          <a:prstGeom prst="rect">
            <a:avLst/>
          </a:prstGeom>
        </p:spPr>
      </p:pic>
      <p:sp>
        <p:nvSpPr>
          <p:cNvPr id="17" name="TextBox 16"/>
          <p:cNvSpPr txBox="1"/>
          <p:nvPr/>
        </p:nvSpPr>
        <p:spPr>
          <a:xfrm>
            <a:off x="4782969" y="2166351"/>
            <a:ext cx="2863221" cy="2462213"/>
          </a:xfrm>
          <a:prstGeom prst="rect">
            <a:avLst/>
          </a:prstGeom>
          <a:noFill/>
        </p:spPr>
        <p:txBody>
          <a:bodyPr wrap="square" rtlCol="0">
            <a:spAutoFit/>
          </a:bodyPr>
          <a:lstStyle/>
          <a:p>
            <a:r>
              <a:rPr lang="en-US" sz="1400" dirty="0">
                <a:latin typeface="Arial" charset="0"/>
                <a:cs typeface="Arial" charset="0"/>
              </a:rPr>
              <a:t>Press the power button</a:t>
            </a:r>
          </a:p>
          <a:p>
            <a:pPr marL="342900" indent="-342900">
              <a:buAutoNum type="arabicPeriod"/>
            </a:pPr>
            <a:endParaRPr lang="en-US" sz="1400" dirty="0">
              <a:latin typeface="Arial" charset="0"/>
              <a:cs typeface="Arial" charset="0"/>
            </a:endParaRPr>
          </a:p>
          <a:p>
            <a:r>
              <a:rPr lang="en-US" sz="1400" dirty="0">
                <a:latin typeface="Arial" charset="0"/>
                <a:cs typeface="Arial" charset="0"/>
              </a:rPr>
              <a:t>The green SureSafe light will blink until it is connected to the Blackline Safety Network.</a:t>
            </a:r>
          </a:p>
          <a:p>
            <a:endParaRPr lang="en-US" sz="1400" dirty="0">
              <a:latin typeface="Arial" charset="0"/>
              <a:cs typeface="Arial" charset="0"/>
            </a:endParaRPr>
          </a:p>
          <a:p>
            <a:r>
              <a:rPr lang="en-US" sz="1400" dirty="0">
                <a:latin typeface="Arial" charset="0"/>
                <a:cs typeface="Arial" charset="0"/>
              </a:rPr>
              <a:t>Once connected, the light will be </a:t>
            </a:r>
            <a:r>
              <a:rPr lang="en-US" sz="1400" dirty="0">
                <a:solidFill>
                  <a:srgbClr val="3F9C35"/>
                </a:solidFill>
                <a:latin typeface="Arial" charset="0"/>
                <a:cs typeface="Arial" charset="0"/>
              </a:rPr>
              <a:t>SOLID GREEN</a:t>
            </a:r>
            <a:r>
              <a:rPr lang="en-US" sz="1400" dirty="0">
                <a:solidFill>
                  <a:srgbClr val="008000"/>
                </a:solidFill>
                <a:latin typeface="Arial" charset="0"/>
                <a:cs typeface="Arial" charset="0"/>
              </a:rPr>
              <a:t>.</a:t>
            </a:r>
          </a:p>
          <a:p>
            <a:endParaRPr lang="en-US" sz="1400" dirty="0">
              <a:solidFill>
                <a:srgbClr val="101820"/>
              </a:solidFill>
              <a:latin typeface="Arial" charset="0"/>
              <a:cs typeface="Arial" charset="0"/>
            </a:endParaRPr>
          </a:p>
          <a:p>
            <a:r>
              <a:rPr lang="en-US" sz="1400" dirty="0">
                <a:solidFill>
                  <a:srgbClr val="101820"/>
                </a:solidFill>
                <a:latin typeface="Arial" charset="0"/>
                <a:cs typeface="Arial" charset="0"/>
              </a:rPr>
              <a:t>This means your safety is </a:t>
            </a:r>
          </a:p>
          <a:p>
            <a:r>
              <a:rPr lang="en-US" sz="1400" dirty="0">
                <a:solidFill>
                  <a:srgbClr val="101820"/>
                </a:solidFill>
                <a:latin typeface="Arial" charset="0"/>
                <a:cs typeface="Arial" charset="0"/>
              </a:rPr>
              <a:t>now monitored.</a:t>
            </a:r>
          </a:p>
        </p:txBody>
      </p:sp>
      <p:sp>
        <p:nvSpPr>
          <p:cNvPr id="18" name="TextBox 17"/>
          <p:cNvSpPr txBox="1"/>
          <p:nvPr/>
        </p:nvSpPr>
        <p:spPr>
          <a:xfrm>
            <a:off x="153536" y="138359"/>
            <a:ext cx="3507619" cy="307777"/>
          </a:xfrm>
          <a:prstGeom prst="rect">
            <a:avLst/>
          </a:prstGeom>
          <a:noFill/>
        </p:spPr>
        <p:txBody>
          <a:bodyPr wrap="square" rtlCol="0">
            <a:spAutoFit/>
          </a:bodyPr>
          <a:lstStyle/>
          <a:p>
            <a:r>
              <a:rPr lang="en-US" sz="1400" dirty="0">
                <a:solidFill>
                  <a:srgbClr val="B2B4B3"/>
                </a:solidFill>
                <a:latin typeface="Arial" charset="0"/>
              </a:rPr>
              <a:t>STARTING YOUR SHIFT</a:t>
            </a:r>
          </a:p>
        </p:txBody>
      </p:sp>
      <p:sp>
        <p:nvSpPr>
          <p:cNvPr id="4" name="TextBox 3"/>
          <p:cNvSpPr txBox="1"/>
          <p:nvPr/>
        </p:nvSpPr>
        <p:spPr>
          <a:xfrm>
            <a:off x="-2093843" y="1789043"/>
            <a:ext cx="184731" cy="369332"/>
          </a:xfrm>
          <a:prstGeom prst="rect">
            <a:avLst/>
          </a:prstGeom>
          <a:noFill/>
        </p:spPr>
        <p:txBody>
          <a:bodyPr wrap="none" rtlCol="0">
            <a:spAutoFit/>
          </a:bodyPr>
          <a:lstStyle/>
          <a:p>
            <a:endParaRPr lang="en-US" dirty="0">
              <a:latin typeface="Arial" charset="0"/>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16" name="TextBox 15"/>
          <p:cNvSpPr txBox="1"/>
          <p:nvPr/>
        </p:nvSpPr>
        <p:spPr>
          <a:xfrm>
            <a:off x="560244" y="987888"/>
            <a:ext cx="5895420" cy="461665"/>
          </a:xfrm>
          <a:prstGeom prst="rect">
            <a:avLst/>
          </a:prstGeom>
          <a:noFill/>
        </p:spPr>
        <p:txBody>
          <a:bodyPr wrap="square" rtlCol="0">
            <a:spAutoFit/>
          </a:bodyPr>
          <a:lstStyle/>
          <a:p>
            <a:pPr marL="11113"/>
            <a:r>
              <a:rPr lang="en-US" sz="2400" spc="300" dirty="0">
                <a:solidFill>
                  <a:srgbClr val="A6192E"/>
                </a:solidFill>
                <a:latin typeface="Arial" charset="0"/>
                <a:cs typeface="Arial" charset="0"/>
              </a:rPr>
              <a:t>TURNING ON YOUR LONER</a:t>
            </a:r>
          </a:p>
        </p:txBody>
      </p:sp>
    </p:spTree>
    <p:extLst>
      <p:ext uri="{BB962C8B-B14F-4D97-AF65-F5344CB8AC3E}">
        <p14:creationId xmlns:p14="http://schemas.microsoft.com/office/powerpoint/2010/main" val="31098628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pic>
        <p:nvPicPr>
          <p:cNvPr id="10" name="Picture 9" descr="WearingDevice-21.png"/>
          <p:cNvPicPr>
            <a:picLocks noChangeAspect="1"/>
          </p:cNvPicPr>
          <p:nvPr/>
        </p:nvPicPr>
        <p:blipFill rotWithShape="1">
          <a:blip r:embed="rId3">
            <a:extLst>
              <a:ext uri="{28A0092B-C50C-407E-A947-70E740481C1C}">
                <a14:useLocalDpi xmlns:a14="http://schemas.microsoft.com/office/drawing/2010/main" val="0"/>
              </a:ext>
            </a:extLst>
          </a:blip>
          <a:srcRect r="25972"/>
          <a:stretch/>
        </p:blipFill>
        <p:spPr>
          <a:xfrm>
            <a:off x="1033334" y="1620739"/>
            <a:ext cx="2734469" cy="3693812"/>
          </a:xfrm>
          <a:prstGeom prst="rect">
            <a:avLst/>
          </a:prstGeom>
        </p:spPr>
      </p:pic>
      <p:sp>
        <p:nvSpPr>
          <p:cNvPr id="12" name="TextBox 11"/>
          <p:cNvSpPr txBox="1"/>
          <p:nvPr/>
        </p:nvSpPr>
        <p:spPr>
          <a:xfrm>
            <a:off x="1609440" y="5316460"/>
            <a:ext cx="6337689" cy="338554"/>
          </a:xfrm>
          <a:prstGeom prst="rect">
            <a:avLst/>
          </a:prstGeom>
          <a:noFill/>
        </p:spPr>
        <p:txBody>
          <a:bodyPr wrap="square" rtlCol="0">
            <a:spAutoFit/>
          </a:bodyPr>
          <a:lstStyle/>
          <a:p>
            <a:pPr algn="ctr"/>
            <a:r>
              <a:rPr lang="en-US" sz="1600" dirty="0">
                <a:latin typeface="Arial" charset="0"/>
                <a:cs typeface="Arial" charset="0"/>
              </a:rPr>
              <a:t>Clip the device to the side of your </a:t>
            </a:r>
            <a:r>
              <a:rPr lang="en-US" sz="1600" dirty="0" smtClean="0">
                <a:latin typeface="Arial" charset="0"/>
                <a:ea typeface="Arial" charset="0"/>
                <a:cs typeface="Arial" charset="0"/>
              </a:rPr>
              <a:t>hip or to your chest pocket</a:t>
            </a:r>
            <a:endParaRPr lang="en-US" sz="1600" dirty="0">
              <a:latin typeface="Arial" charset="0"/>
              <a:ea typeface="Arial" charset="0"/>
              <a:cs typeface="Arial" charset="0"/>
            </a:endParaRPr>
          </a:p>
        </p:txBody>
      </p:sp>
      <p:sp>
        <p:nvSpPr>
          <p:cNvPr id="20" name="TextBox 19"/>
          <p:cNvSpPr txBox="1"/>
          <p:nvPr/>
        </p:nvSpPr>
        <p:spPr>
          <a:xfrm>
            <a:off x="153536" y="138359"/>
            <a:ext cx="3507619" cy="307777"/>
          </a:xfrm>
          <a:prstGeom prst="rect">
            <a:avLst/>
          </a:prstGeom>
          <a:noFill/>
        </p:spPr>
        <p:txBody>
          <a:bodyPr wrap="square" rtlCol="0">
            <a:spAutoFit/>
          </a:bodyPr>
          <a:lstStyle/>
          <a:p>
            <a:r>
              <a:rPr lang="en-US" sz="1400" dirty="0">
                <a:solidFill>
                  <a:srgbClr val="B2B4B3"/>
                </a:solidFill>
                <a:latin typeface="Arial" charset="0"/>
              </a:rPr>
              <a:t>STARTING YOUR SHIFT</a:t>
            </a:r>
          </a:p>
        </p:txBody>
      </p:sp>
      <p:pic>
        <p:nvPicPr>
          <p:cNvPr id="11" name="Picture 10" descr="M6 devi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0560" y="3252256"/>
            <a:ext cx="177019" cy="298891"/>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15" name="TextBox 14"/>
          <p:cNvSpPr txBox="1"/>
          <p:nvPr/>
        </p:nvSpPr>
        <p:spPr>
          <a:xfrm>
            <a:off x="560244" y="987889"/>
            <a:ext cx="5849700" cy="461665"/>
          </a:xfrm>
          <a:prstGeom prst="rect">
            <a:avLst/>
          </a:prstGeom>
          <a:noFill/>
        </p:spPr>
        <p:txBody>
          <a:bodyPr wrap="square" rtlCol="0">
            <a:spAutoFit/>
          </a:bodyPr>
          <a:lstStyle/>
          <a:p>
            <a:r>
              <a:rPr lang="en-US" sz="2400" spc="300" dirty="0">
                <a:solidFill>
                  <a:srgbClr val="A6192E"/>
                </a:solidFill>
                <a:latin typeface="Arial" charset="0"/>
                <a:cs typeface="Arial" charset="0"/>
              </a:rPr>
              <a:t>WEARING YOUR LONER</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2598" y="1910183"/>
            <a:ext cx="1280208" cy="3093834"/>
          </a:xfrm>
          <a:prstGeom prst="rect">
            <a:avLst/>
          </a:prstGeom>
        </p:spPr>
      </p:pic>
    </p:spTree>
    <p:extLst>
      <p:ext uri="{BB962C8B-B14F-4D97-AF65-F5344CB8AC3E}">
        <p14:creationId xmlns:p14="http://schemas.microsoft.com/office/powerpoint/2010/main" val="35136796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958791" y="1393436"/>
            <a:ext cx="5381158" cy="369332"/>
          </a:xfrm>
          <a:prstGeom prst="rect">
            <a:avLst/>
          </a:prstGeom>
          <a:noFill/>
        </p:spPr>
        <p:txBody>
          <a:bodyPr wrap="square" rtlCol="0">
            <a:spAutoFit/>
          </a:bodyPr>
          <a:lstStyle/>
          <a:p>
            <a:pPr algn="ctr"/>
            <a:r>
              <a:rPr lang="en-US" dirty="0">
                <a:latin typeface="Arial" charset="0"/>
                <a:cs typeface="Arial" charset="0"/>
              </a:rPr>
              <a:t>Do </a:t>
            </a:r>
            <a:r>
              <a:rPr lang="en-US" dirty="0" smtClean="0">
                <a:latin typeface="Arial" charset="0"/>
                <a:cs typeface="Arial" charset="0"/>
              </a:rPr>
              <a:t>not </a:t>
            </a:r>
            <a:r>
              <a:rPr lang="en-US" dirty="0">
                <a:latin typeface="Arial" charset="0"/>
                <a:cs typeface="Arial" charset="0"/>
              </a:rPr>
              <a:t>leave Loner unattended when powered on</a:t>
            </a:r>
          </a:p>
        </p:txBody>
      </p:sp>
      <p:sp>
        <p:nvSpPr>
          <p:cNvPr id="12" name="TextBox 11"/>
          <p:cNvSpPr txBox="1"/>
          <p:nvPr/>
        </p:nvSpPr>
        <p:spPr>
          <a:xfrm>
            <a:off x="2845068" y="5220283"/>
            <a:ext cx="3453864" cy="338554"/>
          </a:xfrm>
          <a:prstGeom prst="rect">
            <a:avLst/>
          </a:prstGeom>
          <a:noFill/>
        </p:spPr>
        <p:txBody>
          <a:bodyPr wrap="square" rtlCol="0">
            <a:spAutoFit/>
          </a:bodyPr>
          <a:lstStyle/>
          <a:p>
            <a:pPr algn="ctr"/>
            <a:r>
              <a:rPr lang="en-US" sz="1600" dirty="0">
                <a:latin typeface="Arial" charset="0"/>
                <a:cs typeface="Arial" charset="0"/>
              </a:rPr>
              <a:t>This can lead to false alerts</a:t>
            </a:r>
          </a:p>
        </p:txBody>
      </p:sp>
      <p:sp>
        <p:nvSpPr>
          <p:cNvPr id="20" name="TextBox 19"/>
          <p:cNvSpPr txBox="1"/>
          <p:nvPr/>
        </p:nvSpPr>
        <p:spPr>
          <a:xfrm>
            <a:off x="153536" y="138359"/>
            <a:ext cx="3507619" cy="307777"/>
          </a:xfrm>
          <a:prstGeom prst="rect">
            <a:avLst/>
          </a:prstGeom>
          <a:noFill/>
        </p:spPr>
        <p:txBody>
          <a:bodyPr wrap="square" rtlCol="0">
            <a:spAutoFit/>
          </a:bodyPr>
          <a:lstStyle/>
          <a:p>
            <a:r>
              <a:rPr lang="en-US" sz="1400" dirty="0">
                <a:solidFill>
                  <a:srgbClr val="B2B4B3"/>
                </a:solidFill>
                <a:latin typeface="Arial" charset="0"/>
              </a:rPr>
              <a:t>STARTING YOUR SHIFT</a:t>
            </a:r>
          </a:p>
        </p:txBody>
      </p:sp>
      <p:pic>
        <p:nvPicPr>
          <p:cNvPr id="5" name="Picture 4" descr="automobile_dashboar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6642" y="2434574"/>
            <a:ext cx="2810282" cy="2231695"/>
          </a:xfrm>
          <a:prstGeom prst="rect">
            <a:avLst/>
          </a:prstGeom>
        </p:spPr>
      </p:pic>
      <p:sp>
        <p:nvSpPr>
          <p:cNvPr id="8" name="Rectangle 7"/>
          <p:cNvSpPr/>
          <p:nvPr/>
        </p:nvSpPr>
        <p:spPr>
          <a:xfrm>
            <a:off x="4826002" y="4012590"/>
            <a:ext cx="358205" cy="2598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grpSp>
        <p:nvGrpSpPr>
          <p:cNvPr id="15" name="Group 14"/>
          <p:cNvGrpSpPr/>
          <p:nvPr/>
        </p:nvGrpSpPr>
        <p:grpSpPr>
          <a:xfrm rot="17419000">
            <a:off x="4656822" y="3916272"/>
            <a:ext cx="504878" cy="542581"/>
            <a:chOff x="2985994" y="1554709"/>
            <a:chExt cx="3374753" cy="3626767"/>
          </a:xfrm>
        </p:grpSpPr>
        <p:pic>
          <p:nvPicPr>
            <p:cNvPr id="16" name="Picture 15" descr="HighAlarm-14.png"/>
            <p:cNvPicPr>
              <a:picLocks noChangeAspect="1"/>
            </p:cNvPicPr>
            <p:nvPr/>
          </p:nvPicPr>
          <p:blipFill rotWithShape="1">
            <a:blip r:embed="rId4">
              <a:extLst>
                <a:ext uri="{28A0092B-C50C-407E-A947-70E740481C1C}">
                  <a14:useLocalDpi xmlns:a14="http://schemas.microsoft.com/office/drawing/2010/main" val="0"/>
                </a:ext>
              </a:extLst>
            </a:blip>
            <a:srcRect l="66041" t="6433" r="9327" b="50562"/>
            <a:stretch/>
          </p:blipFill>
          <p:spPr>
            <a:xfrm rot="17075564">
              <a:off x="4023694" y="1141395"/>
              <a:ext cx="1108245" cy="1934873"/>
            </a:xfrm>
            <a:prstGeom prst="rect">
              <a:avLst/>
            </a:prstGeom>
          </p:spPr>
        </p:pic>
        <p:pic>
          <p:nvPicPr>
            <p:cNvPr id="18" name="Picture 17" descr="HighAlarm-15.png"/>
            <p:cNvPicPr>
              <a:picLocks noChangeAspect="1"/>
            </p:cNvPicPr>
            <p:nvPr/>
          </p:nvPicPr>
          <p:blipFill rotWithShape="1">
            <a:blip r:embed="rId5">
              <a:extLst>
                <a:ext uri="{28A0092B-C50C-407E-A947-70E740481C1C}">
                  <a14:useLocalDpi xmlns:a14="http://schemas.microsoft.com/office/drawing/2010/main" val="0"/>
                </a:ext>
              </a:extLst>
            </a:blip>
            <a:srcRect l="29188" t="32987" r="18635" b="30986"/>
            <a:stretch/>
          </p:blipFill>
          <p:spPr>
            <a:xfrm>
              <a:off x="3740603" y="2367169"/>
              <a:ext cx="1861985" cy="1285657"/>
            </a:xfrm>
            <a:prstGeom prst="rect">
              <a:avLst/>
            </a:prstGeom>
          </p:spPr>
        </p:pic>
        <p:pic>
          <p:nvPicPr>
            <p:cNvPr id="19" name="Picture 18" descr="TeamAlert-12.png"/>
            <p:cNvPicPr>
              <a:picLocks noChangeAspect="1"/>
            </p:cNvPicPr>
            <p:nvPr/>
          </p:nvPicPr>
          <p:blipFill rotWithShape="1">
            <a:blip r:embed="rId6">
              <a:extLst>
                <a:ext uri="{28A0092B-C50C-407E-A947-70E740481C1C}">
                  <a14:useLocalDpi xmlns:a14="http://schemas.microsoft.com/office/drawing/2010/main" val="0"/>
                </a:ext>
              </a:extLst>
            </a:blip>
            <a:srcRect t="27749" b="42408"/>
            <a:stretch/>
          </p:blipFill>
          <p:spPr>
            <a:xfrm>
              <a:off x="2985994" y="2515797"/>
              <a:ext cx="3374753" cy="1007125"/>
            </a:xfrm>
            <a:prstGeom prst="rect">
              <a:avLst/>
            </a:prstGeom>
          </p:spPr>
        </p:pic>
        <p:pic>
          <p:nvPicPr>
            <p:cNvPr id="21" name="Picture 20" descr="AmazonAssets-04.png"/>
            <p:cNvPicPr>
              <a:picLocks noChangeAspect="1"/>
            </p:cNvPicPr>
            <p:nvPr/>
          </p:nvPicPr>
          <p:blipFill rotWithShape="1">
            <a:blip r:embed="rId7">
              <a:extLst>
                <a:ext uri="{28A0092B-C50C-407E-A947-70E740481C1C}">
                  <a14:useLocalDpi xmlns:a14="http://schemas.microsoft.com/office/drawing/2010/main" val="0"/>
                </a:ext>
              </a:extLst>
            </a:blip>
            <a:srcRect l="33358" t="21190" r="29187" b="19218"/>
            <a:stretch/>
          </p:blipFill>
          <p:spPr>
            <a:xfrm>
              <a:off x="3740599" y="2137832"/>
              <a:ext cx="1913051" cy="3043644"/>
            </a:xfrm>
            <a:prstGeom prst="rect">
              <a:avLst/>
            </a:prstGeom>
          </p:spPr>
        </p:pic>
      </p:grpSp>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Tree>
    <p:extLst>
      <p:ext uri="{BB962C8B-B14F-4D97-AF65-F5344CB8AC3E}">
        <p14:creationId xmlns:p14="http://schemas.microsoft.com/office/powerpoint/2010/main" val="26272512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p:nvSpPr>
        <p:spPr>
          <a:xfrm>
            <a:off x="0" y="0"/>
            <a:ext cx="9144000" cy="6858000"/>
          </a:xfrm>
          <a:prstGeom prst="rect">
            <a:avLst/>
          </a:prstGeom>
          <a:solidFill>
            <a:srgbClr val="18213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sp>
        <p:nvSpPr>
          <p:cNvPr id="8" name="TextBox 7"/>
          <p:cNvSpPr txBox="1"/>
          <p:nvPr/>
        </p:nvSpPr>
        <p:spPr>
          <a:xfrm>
            <a:off x="1350818" y="2986229"/>
            <a:ext cx="6442364" cy="584776"/>
          </a:xfrm>
          <a:prstGeom prst="rect">
            <a:avLst/>
          </a:prstGeom>
          <a:noFill/>
        </p:spPr>
        <p:txBody>
          <a:bodyPr wrap="square" rtlCol="0">
            <a:spAutoFit/>
          </a:bodyPr>
          <a:lstStyle/>
          <a:p>
            <a:pPr algn="ctr"/>
            <a:r>
              <a:rPr lang="en-US" sz="3200" spc="300" dirty="0">
                <a:solidFill>
                  <a:schemeClr val="bg1"/>
                </a:solidFill>
                <a:latin typeface="Arial" charset="0"/>
                <a:cs typeface="Arial" charset="0"/>
              </a:rPr>
              <a:t>DURING YOUR SHIFT</a:t>
            </a:r>
          </a:p>
        </p:txBody>
      </p:sp>
    </p:spTree>
    <p:extLst>
      <p:ext uri="{BB962C8B-B14F-4D97-AF65-F5344CB8AC3E}">
        <p14:creationId xmlns:p14="http://schemas.microsoft.com/office/powerpoint/2010/main" val="20327693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37133</TotalTime>
  <Words>967</Words>
  <Application>Microsoft Macintosh PowerPoint</Application>
  <PresentationFormat>On-screen Show (4:3)</PresentationFormat>
  <Paragraphs>148</Paragraphs>
  <Slides>22</Slides>
  <Notes>21</Notes>
  <HiddenSlides>0</HiddenSlides>
  <MMClips>10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22</vt:i4>
      </vt:variant>
    </vt:vector>
  </HeadingPairs>
  <TitlesOfParts>
    <vt:vector size="24" baseType="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BlackLineGPS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Stobart</dc:creator>
  <cp:lastModifiedBy>Carmen Bronsch</cp:lastModifiedBy>
  <cp:revision>363</cp:revision>
  <cp:lastPrinted>2016-06-01T20:50:34Z</cp:lastPrinted>
  <dcterms:created xsi:type="dcterms:W3CDTF">2015-09-08T16:34:08Z</dcterms:created>
  <dcterms:modified xsi:type="dcterms:W3CDTF">2016-06-14T16:37:02Z</dcterms:modified>
</cp:coreProperties>
</file>