
<file path=[Content_Types].xml><?xml version="1.0" encoding="utf-8"?>
<Types xmlns="http://schemas.openxmlformats.org/package/2006/content-types">
  <Default Extension="xml" ContentType="application/xml"/>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 id="2147483734" r:id="rId2"/>
    <p:sldMasterId id="2147483737" r:id="rId3"/>
  </p:sldMasterIdLst>
  <p:notesMasterIdLst>
    <p:notesMasterId r:id="rId26"/>
  </p:notesMasterIdLst>
  <p:handoutMasterIdLst>
    <p:handoutMasterId r:id="rId27"/>
  </p:handoutMasterIdLst>
  <p:sldIdLst>
    <p:sldId id="300" r:id="rId4"/>
    <p:sldId id="261" r:id="rId5"/>
    <p:sldId id="303" r:id="rId6"/>
    <p:sldId id="309" r:id="rId7"/>
    <p:sldId id="305" r:id="rId8"/>
    <p:sldId id="307" r:id="rId9"/>
    <p:sldId id="310" r:id="rId10"/>
    <p:sldId id="319" r:id="rId11"/>
    <p:sldId id="311" r:id="rId12"/>
    <p:sldId id="320" r:id="rId13"/>
    <p:sldId id="321" r:id="rId14"/>
    <p:sldId id="322" r:id="rId15"/>
    <p:sldId id="312" r:id="rId16"/>
    <p:sldId id="313" r:id="rId17"/>
    <p:sldId id="314" r:id="rId18"/>
    <p:sldId id="315" r:id="rId19"/>
    <p:sldId id="316" r:id="rId20"/>
    <p:sldId id="317" r:id="rId21"/>
    <p:sldId id="318" r:id="rId22"/>
    <p:sldId id="304" r:id="rId23"/>
    <p:sldId id="293" r:id="rId24"/>
    <p:sldId id="259"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nna Rabkin" initials="IR" lastIdx="5" clrIdx="0">
    <p:extLst/>
  </p:cmAuthor>
  <p:cmAuthor id="2" name="Vanessa Rosentreter-Liang" initials="VR" lastIdx="1" clrIdx="1">
    <p:extLst/>
  </p:cmAuthor>
  <p:cmAuthor id="3" name="Vanessa Rosentreter-Liang" initials="VR [2]" lastIdx="1" clrIdx="2">
    <p:extLst/>
  </p:cmAuthor>
  <p:cmAuthor id="4" name="Vanessa Rosentreter-Liang" initials="VR [3]" lastIdx="1"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192E"/>
    <a:srgbClr val="0073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32"/>
    <p:restoredTop sz="87350"/>
  </p:normalViewPr>
  <p:slideViewPr>
    <p:cSldViewPr snapToGrid="0" snapToObjects="1">
      <p:cViewPr>
        <p:scale>
          <a:sx n="114" d="100"/>
          <a:sy n="114" d="100"/>
        </p:scale>
        <p:origin x="704" y="16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notesMaster" Target="notesMasters/notesMaster1.xml"/><Relationship Id="rId27" Type="http://schemas.openxmlformats.org/officeDocument/2006/relationships/handoutMaster" Target="handoutMasters/handoutMaster1.xml"/><Relationship Id="rId28" Type="http://schemas.openxmlformats.org/officeDocument/2006/relationships/commentAuthors" Target="commentAuthors.xml"/><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A2F547AD-F7C5-D042-8422-E87301457A30}" type="datetimeFigureOut">
              <a:rPr lang="en-US" smtClean="0"/>
              <a:t>2/16/18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2739480-D6A7-BB42-8F69-8A423B60D8EB}" type="slidenum">
              <a:rPr lang="en-US" smtClean="0"/>
              <a:t>‹#›</a:t>
            </a:fld>
            <a:endParaRPr lang="en-US"/>
          </a:p>
        </p:txBody>
      </p:sp>
    </p:spTree>
    <p:extLst>
      <p:ext uri="{BB962C8B-B14F-4D97-AF65-F5344CB8AC3E}">
        <p14:creationId xmlns:p14="http://schemas.microsoft.com/office/powerpoint/2010/main" val="3318707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4AE1F801-C88F-E642-AC23-60B88499D860}" type="datetimeFigureOut">
              <a:rPr lang="en-US" smtClean="0"/>
              <a:t>2/16/18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414EFF-87B8-8145-AB64-1D392481C12D}" type="slidenum">
              <a:rPr lang="en-US" smtClean="0"/>
              <a:t>‹#›</a:t>
            </a:fld>
            <a:endParaRPr lang="en-US"/>
          </a:p>
        </p:txBody>
      </p:sp>
    </p:spTree>
    <p:extLst>
      <p:ext uri="{BB962C8B-B14F-4D97-AF65-F5344CB8AC3E}">
        <p14:creationId xmlns:p14="http://schemas.microsoft.com/office/powerpoint/2010/main" val="1558961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414EFF-87B8-8145-AB64-1D392481C12D}" type="slidenum">
              <a:rPr lang="en-US" smtClean="0"/>
              <a:t>1</a:t>
            </a:fld>
            <a:endParaRPr lang="en-US"/>
          </a:p>
        </p:txBody>
      </p:sp>
    </p:spTree>
    <p:extLst>
      <p:ext uri="{BB962C8B-B14F-4D97-AF65-F5344CB8AC3E}">
        <p14:creationId xmlns:p14="http://schemas.microsoft.com/office/powerpoint/2010/main" val="1474851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Groups</a:t>
            </a:r>
          </a:p>
          <a:p>
            <a:r>
              <a:rPr lang="en-US" dirty="0" smtClean="0"/>
              <a:t>Bundles of devices</a:t>
            </a:r>
          </a:p>
          <a:p>
            <a:r>
              <a:rPr lang="en-US" dirty="0" smtClean="0"/>
              <a:t>You</a:t>
            </a:r>
            <a:r>
              <a:rPr lang="en-US" baseline="0" dirty="0" smtClean="0"/>
              <a:t> can customize what access your org’s account users have over each group</a:t>
            </a:r>
          </a:p>
          <a:p>
            <a:r>
              <a:rPr lang="en-US" baseline="0" dirty="0" smtClean="0"/>
              <a:t>Flexibility in terms of use </a:t>
            </a:r>
            <a:r>
              <a:rPr lang="mr-IN" baseline="0" dirty="0" smtClean="0"/>
              <a:t>–</a:t>
            </a:r>
            <a:r>
              <a:rPr lang="en-US" baseline="0" dirty="0" smtClean="0"/>
              <a:t> can separate based on sites/teams, function (maintenance/stock </a:t>
            </a:r>
            <a:r>
              <a:rPr lang="en-US" baseline="0" dirty="0" err="1" smtClean="0"/>
              <a:t>ect</a:t>
            </a:r>
            <a:r>
              <a:rPr lang="en-US" baseline="0" dirty="0" smtClean="0"/>
              <a:t>.), reports </a:t>
            </a:r>
            <a:r>
              <a:rPr lang="en-US" baseline="0" dirty="0" err="1" smtClean="0"/>
              <a:t>ect</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10</a:t>
            </a:fld>
            <a:endParaRPr lang="en-US"/>
          </a:p>
        </p:txBody>
      </p:sp>
    </p:spTree>
    <p:extLst>
      <p:ext uri="{BB962C8B-B14F-4D97-AF65-F5344CB8AC3E}">
        <p14:creationId xmlns:p14="http://schemas.microsoft.com/office/powerpoint/2010/main" val="377000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Group details</a:t>
            </a:r>
          </a:p>
          <a:p>
            <a:r>
              <a:rPr lang="en-US" dirty="0" smtClean="0"/>
              <a:t>You</a:t>
            </a:r>
            <a:r>
              <a:rPr lang="en-US" baseline="0" dirty="0" smtClean="0"/>
              <a:t> can edit identifying group information (name, description)</a:t>
            </a:r>
          </a:p>
          <a:p>
            <a:r>
              <a:rPr lang="en-US" baseline="0" dirty="0" smtClean="0"/>
              <a:t>Assign group manager </a:t>
            </a:r>
            <a:r>
              <a:rPr lang="mr-IN" baseline="0" dirty="0" smtClean="0"/>
              <a:t>–</a:t>
            </a:r>
            <a:r>
              <a:rPr lang="en-US" baseline="0" dirty="0" smtClean="0"/>
              <a:t> these are people who have been given access to see this group. When assigning group managers, you must define their role</a:t>
            </a:r>
          </a:p>
          <a:p>
            <a:r>
              <a:rPr lang="en-US" baseline="0" dirty="0" smtClean="0"/>
              <a:t>Assign devices </a:t>
            </a:r>
            <a:r>
              <a:rPr lang="mr-IN" baseline="0" dirty="0" smtClean="0"/>
              <a:t>–</a:t>
            </a:r>
            <a:r>
              <a:rPr lang="en-US" baseline="0" dirty="0" smtClean="0"/>
              <a:t> devices can be put in groups. The roles that group mangers are given dictates how they can interact with these devices.  Devices can exist in multiple groups if needed.</a:t>
            </a:r>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11</a:t>
            </a:fld>
            <a:endParaRPr lang="en-US"/>
          </a:p>
        </p:txBody>
      </p:sp>
    </p:spTree>
    <p:extLst>
      <p:ext uri="{BB962C8B-B14F-4D97-AF65-F5344CB8AC3E}">
        <p14:creationId xmlns:p14="http://schemas.microsoft.com/office/powerpoint/2010/main" val="1951036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Roles</a:t>
            </a:r>
          </a:p>
          <a:p>
            <a:r>
              <a:rPr lang="en-US" dirty="0" smtClean="0"/>
              <a:t>Roles are given to account users on a group-by-group basis. These roles define the actions</a:t>
            </a:r>
            <a:r>
              <a:rPr lang="en-US" baseline="0" dirty="0" smtClean="0"/>
              <a:t> the account users can take over the devices in that particular </a:t>
            </a:r>
            <a:r>
              <a:rPr lang="en-US" baseline="0" dirty="0" err="1" smtClean="0"/>
              <a:t>grou</a:t>
            </a:r>
            <a:endParaRPr lang="en-US" baseline="0" dirty="0" smtClean="0"/>
          </a:p>
          <a:p>
            <a:endParaRPr lang="en-US" baseline="0" dirty="0" smtClean="0"/>
          </a:p>
          <a:p>
            <a:r>
              <a:rPr lang="en-US" b="1" baseline="0" dirty="0" smtClean="0"/>
              <a:t>View only </a:t>
            </a:r>
            <a:r>
              <a:rPr lang="en-CA" baseline="0" dirty="0" smtClean="0"/>
              <a:t>—</a:t>
            </a:r>
            <a:r>
              <a:rPr lang="en-US" baseline="0" dirty="0" smtClean="0"/>
              <a:t> Best for people who need to see these devices, but can’t change anything on the portal</a:t>
            </a:r>
          </a:p>
          <a:p>
            <a:r>
              <a:rPr lang="en-US" b="1" baseline="0" dirty="0" smtClean="0"/>
              <a:t>Resolve only </a:t>
            </a:r>
            <a:r>
              <a:rPr lang="en-US" baseline="0" dirty="0" smtClean="0"/>
              <a:t>— Best for those who should be monitoring devices. They can see devices and resolve alerts on them, but cannot edit or reassign the devices.</a:t>
            </a:r>
          </a:p>
          <a:p>
            <a:r>
              <a:rPr lang="en-US" b="1" baseline="0" dirty="0" smtClean="0"/>
              <a:t>Device admin </a:t>
            </a:r>
            <a:r>
              <a:rPr lang="en-US" baseline="0" dirty="0" smtClean="0"/>
              <a:t>— Best for those who need the ability to manage devices. They can resolve alerts, edit device names, reassign them and create contacts</a:t>
            </a:r>
          </a:p>
          <a:p>
            <a:r>
              <a:rPr lang="en-US" b="1" baseline="0" dirty="0" smtClean="0"/>
              <a:t>Group admin </a:t>
            </a:r>
            <a:r>
              <a:rPr lang="en-US" baseline="0" dirty="0" smtClean="0"/>
              <a:t>— Best for those who need to manage the group itself, or those who are managers of a team. They can do everything a device admin can, plus they have permission to edit the group itself, including its name/description and who is permitted to see it. They can also create account users.</a:t>
            </a:r>
          </a:p>
          <a:p>
            <a:r>
              <a:rPr lang="en-US" b="1" baseline="0" dirty="0" smtClean="0"/>
              <a:t>Organization admin </a:t>
            </a:r>
            <a:r>
              <a:rPr lang="en-US" baseline="0" dirty="0" smtClean="0"/>
              <a:t>— the highest role in the organization and the manager of the entire organization. They can edit and manage anything in their organization. They are also the only users permitted to edit Org details and manage relationships with other companies. An org can have multiple org admins, but needs at least one.</a:t>
            </a:r>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12</a:t>
            </a:fld>
            <a:endParaRPr lang="en-US"/>
          </a:p>
        </p:txBody>
      </p:sp>
    </p:spTree>
    <p:extLst>
      <p:ext uri="{BB962C8B-B14F-4D97-AF65-F5344CB8AC3E}">
        <p14:creationId xmlns:p14="http://schemas.microsoft.com/office/powerpoint/2010/main" val="8655244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aseline="0" dirty="0" smtClean="0"/>
          </a:p>
          <a:p>
            <a:r>
              <a:rPr lang="en-US" dirty="0" smtClean="0"/>
              <a:t>An overview of the</a:t>
            </a:r>
            <a:r>
              <a:rPr lang="en-US" baseline="0" dirty="0" smtClean="0"/>
              <a:t> devices in your organization. Shows live status, check-in and profiles and team members the device is assigned to.</a:t>
            </a:r>
          </a:p>
          <a:p>
            <a:r>
              <a:rPr lang="en-US" baseline="0" dirty="0" smtClean="0"/>
              <a:t>Table can be sorted and searched to find particular devices</a:t>
            </a:r>
          </a:p>
          <a:p>
            <a:r>
              <a:rPr lang="en-US" baseline="0" dirty="0" smtClean="0"/>
              <a:t>Clicking on an assigned team member allows the team member to be reassigned</a:t>
            </a:r>
          </a:p>
          <a:p>
            <a:r>
              <a:rPr lang="en-US" baseline="0" dirty="0" smtClean="0"/>
              <a:t>Clicking on “last communication” links to the history view map where this device was last seen.</a:t>
            </a:r>
          </a:p>
          <a:p>
            <a:r>
              <a:rPr lang="en-US" baseline="0" dirty="0" smtClean="0"/>
              <a:t>Clicking on the Device ID and Name links to a Device Details page with more info</a:t>
            </a:r>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13</a:t>
            </a:fld>
            <a:endParaRPr lang="en-US"/>
          </a:p>
        </p:txBody>
      </p:sp>
    </p:spTree>
    <p:extLst>
      <p:ext uri="{BB962C8B-B14F-4D97-AF65-F5344CB8AC3E}">
        <p14:creationId xmlns:p14="http://schemas.microsoft.com/office/powerpoint/2010/main" val="1219967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aseline="0" dirty="0" smtClean="0"/>
          </a:p>
          <a:p>
            <a:r>
              <a:rPr lang="en-US" dirty="0" smtClean="0"/>
              <a:t>Device</a:t>
            </a:r>
            <a:r>
              <a:rPr lang="en-US" baseline="0" dirty="0" smtClean="0"/>
              <a:t> details gives a collection of information pertaining to a particular device</a:t>
            </a:r>
          </a:p>
          <a:p>
            <a:pPr marL="171450" indent="-171450">
              <a:buFontTx/>
              <a:buChar char="-"/>
            </a:pPr>
            <a:r>
              <a:rPr lang="en-US" baseline="0" dirty="0" smtClean="0"/>
              <a:t>Identifying information (Name, Org, Device type, ID </a:t>
            </a:r>
            <a:r>
              <a:rPr lang="en-US" baseline="0" dirty="0" err="1" smtClean="0"/>
              <a:t>ect</a:t>
            </a:r>
            <a:r>
              <a:rPr lang="en-US" baseline="0" dirty="0" smtClean="0"/>
              <a:t>.)</a:t>
            </a:r>
            <a:endParaRPr lang="en-US" baseline="0" dirty="0"/>
          </a:p>
          <a:p>
            <a:pPr marL="171450" indent="-171450">
              <a:buFontTx/>
              <a:buChar char="-"/>
            </a:pPr>
            <a:r>
              <a:rPr lang="en-US" baseline="0" dirty="0" smtClean="0"/>
              <a:t>Assigned team member</a:t>
            </a:r>
          </a:p>
          <a:p>
            <a:pPr marL="171450" indent="-171450">
              <a:buFontTx/>
              <a:buChar char="-"/>
            </a:pPr>
            <a:endParaRPr lang="en-US" baseline="0" dirty="0" smtClean="0"/>
          </a:p>
          <a:p>
            <a:pPr marL="171450" indent="-171450">
              <a:buFontTx/>
              <a:buChar char="-"/>
            </a:pPr>
            <a:r>
              <a:rPr lang="en-US" baseline="0" dirty="0" smtClean="0"/>
              <a:t>Assigned profiles (devices configuration, alert, notification)</a:t>
            </a:r>
          </a:p>
          <a:p>
            <a:pPr marL="171450" indent="-171450">
              <a:buFontTx/>
              <a:buChar char="-"/>
            </a:pPr>
            <a:r>
              <a:rPr lang="en-US" baseline="0" dirty="0" smtClean="0"/>
              <a:t>Can click on a profile name to link directly to that profile</a:t>
            </a:r>
          </a:p>
          <a:p>
            <a:pPr marL="171450" indent="-171450">
              <a:buFontTx/>
              <a:buChar char="-"/>
            </a:pPr>
            <a:endParaRPr lang="en-US" baseline="0" dirty="0" smtClean="0"/>
          </a:p>
          <a:p>
            <a:pPr marL="171450" indent="-171450">
              <a:buFontTx/>
              <a:buChar char="-"/>
            </a:pPr>
            <a:r>
              <a:rPr lang="en-US" baseline="0" dirty="0" smtClean="0"/>
              <a:t>Shows which groups this devices is currently in. Can be searched and sorted to find particular groups</a:t>
            </a:r>
          </a:p>
          <a:p>
            <a:pPr marL="171450" indent="-171450">
              <a:buFontTx/>
              <a:buChar char="-"/>
            </a:pPr>
            <a:r>
              <a:rPr lang="en-US" baseline="0" dirty="0" smtClean="0"/>
              <a:t>Can click the group name to see that group’s details page.</a:t>
            </a:r>
          </a:p>
          <a:p>
            <a:pPr marL="171450" indent="-171450">
              <a:buFontTx/>
              <a:buChar char="-"/>
            </a:pPr>
            <a:r>
              <a:rPr lang="en-US" baseline="0" dirty="0" smtClean="0"/>
              <a:t>Groups are optional, so no need to dwell on them</a:t>
            </a:r>
          </a:p>
        </p:txBody>
      </p:sp>
      <p:sp>
        <p:nvSpPr>
          <p:cNvPr id="4" name="Slide Number Placeholder 3"/>
          <p:cNvSpPr>
            <a:spLocks noGrp="1"/>
          </p:cNvSpPr>
          <p:nvPr>
            <p:ph type="sldNum" sz="quarter" idx="10"/>
          </p:nvPr>
        </p:nvSpPr>
        <p:spPr/>
        <p:txBody>
          <a:bodyPr/>
          <a:lstStyle/>
          <a:p>
            <a:fld id="{7B414EFF-87B8-8145-AB64-1D392481C12D}" type="slidenum">
              <a:rPr lang="en-US" smtClean="0"/>
              <a:t>14</a:t>
            </a:fld>
            <a:endParaRPr lang="en-US"/>
          </a:p>
        </p:txBody>
      </p:sp>
    </p:spTree>
    <p:extLst>
      <p:ext uri="{BB962C8B-B14F-4D97-AF65-F5344CB8AC3E}">
        <p14:creationId xmlns:p14="http://schemas.microsoft.com/office/powerpoint/2010/main" val="281662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smtClean="0"/>
              <a:t>Device configuration</a:t>
            </a:r>
          </a:p>
          <a:p>
            <a:r>
              <a:rPr lang="en-CA" baseline="0" dirty="0" smtClean="0"/>
              <a:t>Define how this define should behave in the field. Enable and disable fields with toggles, enter more specific values by filling out additional text fields or moving sliders.</a:t>
            </a:r>
          </a:p>
          <a:p>
            <a:endParaRPr lang="en-CA" baseline="0" dirty="0" smtClean="0"/>
          </a:p>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15</a:t>
            </a:fld>
            <a:endParaRPr lang="en-US"/>
          </a:p>
        </p:txBody>
      </p:sp>
    </p:spTree>
    <p:extLst>
      <p:ext uri="{BB962C8B-B14F-4D97-AF65-F5344CB8AC3E}">
        <p14:creationId xmlns:p14="http://schemas.microsoft.com/office/powerpoint/2010/main" val="10113052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smtClean="0"/>
              <a:t>Alert profile</a:t>
            </a:r>
            <a:endParaRPr lang="en-CA" baseline="0" dirty="0" smtClean="0"/>
          </a:p>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16</a:t>
            </a:fld>
            <a:endParaRPr lang="en-US"/>
          </a:p>
        </p:txBody>
      </p:sp>
    </p:spTree>
    <p:extLst>
      <p:ext uri="{BB962C8B-B14F-4D97-AF65-F5344CB8AC3E}">
        <p14:creationId xmlns:p14="http://schemas.microsoft.com/office/powerpoint/2010/main" val="1669022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smtClean="0"/>
              <a:t>Maps</a:t>
            </a:r>
            <a:endParaRPr lang="en-CA" baseline="0" dirty="0" smtClean="0"/>
          </a:p>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17</a:t>
            </a:fld>
            <a:endParaRPr lang="en-US"/>
          </a:p>
        </p:txBody>
      </p:sp>
    </p:spTree>
    <p:extLst>
      <p:ext uri="{BB962C8B-B14F-4D97-AF65-F5344CB8AC3E}">
        <p14:creationId xmlns:p14="http://schemas.microsoft.com/office/powerpoint/2010/main" val="1611298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aseline="0" dirty="0" smtClean="0"/>
          </a:p>
          <a:p>
            <a:r>
              <a:rPr lang="en-US" dirty="0" smtClean="0"/>
              <a:t>Manage alerts</a:t>
            </a:r>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18</a:t>
            </a:fld>
            <a:endParaRPr lang="en-US"/>
          </a:p>
        </p:txBody>
      </p:sp>
    </p:spTree>
    <p:extLst>
      <p:ext uri="{BB962C8B-B14F-4D97-AF65-F5344CB8AC3E}">
        <p14:creationId xmlns:p14="http://schemas.microsoft.com/office/powerpoint/2010/main" val="2274877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aseline="0" dirty="0" smtClean="0"/>
          </a:p>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19</a:t>
            </a:fld>
            <a:endParaRPr lang="en-US"/>
          </a:p>
        </p:txBody>
      </p:sp>
    </p:spTree>
    <p:extLst>
      <p:ext uri="{BB962C8B-B14F-4D97-AF65-F5344CB8AC3E}">
        <p14:creationId xmlns:p14="http://schemas.microsoft.com/office/powerpoint/2010/main" val="1478740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smtClean="0"/>
              <a:t>Blackline </a:t>
            </a:r>
            <a:r>
              <a:rPr lang="en-CA" baseline="0" dirty="0" smtClean="0"/>
              <a:t>Live is a cloud-hosted web portal used to monitor and manage all your workers and devices. </a:t>
            </a:r>
          </a:p>
          <a:p>
            <a:endParaRPr lang="en-CA" baseline="0" dirty="0" smtClean="0"/>
          </a:p>
          <a:p>
            <a:r>
              <a:rPr lang="en-CA" baseline="0" dirty="0" smtClean="0"/>
              <a:t>With Blackline Live’s real-time alerting and live map, you can quickly locate and respond to a worker in distress. Real-time alerts show the device location on the map with the type of alert, enabling your team to efficiently send the help they need. </a:t>
            </a:r>
          </a:p>
          <a:p>
            <a:endParaRPr lang="en-CA" baseline="0" dirty="0" smtClean="0"/>
          </a:p>
          <a:p>
            <a:r>
              <a:rPr lang="en-CA" baseline="0" dirty="0" smtClean="0"/>
              <a:t>Blackline Live also allows you to create and customize configuration profiles that determine how a device or a group of devices operate in the field. Similarly, alert profiles are set up to determine what contacts should be notified in the event of an incident and what response protocol monitoring personnel will follow to ensure your team gets the help it needs.</a:t>
            </a:r>
          </a:p>
          <a:p>
            <a:endParaRPr lang="en-CA" baseline="0" dirty="0" smtClean="0"/>
          </a:p>
          <a:p>
            <a:r>
              <a:rPr lang="en-CA" baseline="0" dirty="0" smtClean="0"/>
              <a:t>Blackline Live keeps track o your alert history, reports, calibration and bump tests, eliminating the need for manual gas and incident logs.</a:t>
            </a:r>
          </a:p>
          <a:p>
            <a:endParaRPr lang="en-CA" baseline="0" dirty="0" smtClean="0"/>
          </a:p>
          <a:p>
            <a:r>
              <a:rPr lang="en-CA" baseline="0" dirty="0" smtClean="0"/>
              <a:t>G7 is capable of receiving text messages from Blackline Live, with the option of receiving voice communications.</a:t>
            </a:r>
          </a:p>
          <a:p>
            <a:endParaRPr lang="en-CA" baseline="0" dirty="0" smtClean="0"/>
          </a:p>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2</a:t>
            </a:fld>
            <a:endParaRPr lang="en-US"/>
          </a:p>
        </p:txBody>
      </p:sp>
    </p:spTree>
    <p:extLst>
      <p:ext uri="{BB962C8B-B14F-4D97-AF65-F5344CB8AC3E}">
        <p14:creationId xmlns:p14="http://schemas.microsoft.com/office/powerpoint/2010/main" val="11659150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414EFF-87B8-8145-AB64-1D392481C12D}" type="slidenum">
              <a:rPr lang="en-US" smtClean="0"/>
              <a:t>20</a:t>
            </a:fld>
            <a:endParaRPr lang="en-US"/>
          </a:p>
        </p:txBody>
      </p:sp>
    </p:spTree>
    <p:extLst>
      <p:ext uri="{BB962C8B-B14F-4D97-AF65-F5344CB8AC3E}">
        <p14:creationId xmlns:p14="http://schemas.microsoft.com/office/powerpoint/2010/main" val="18157956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21</a:t>
            </a:fld>
            <a:endParaRPr lang="en-US"/>
          </a:p>
        </p:txBody>
      </p:sp>
    </p:spTree>
    <p:extLst>
      <p:ext uri="{BB962C8B-B14F-4D97-AF65-F5344CB8AC3E}">
        <p14:creationId xmlns:p14="http://schemas.microsoft.com/office/powerpoint/2010/main" val="16126328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22</a:t>
            </a:fld>
            <a:endParaRPr lang="en-US"/>
          </a:p>
        </p:txBody>
      </p:sp>
    </p:spTree>
    <p:extLst>
      <p:ext uri="{BB962C8B-B14F-4D97-AF65-F5344CB8AC3E}">
        <p14:creationId xmlns:p14="http://schemas.microsoft.com/office/powerpoint/2010/main" val="1095785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aseline="0" dirty="0" smtClean="0"/>
          </a:p>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3</a:t>
            </a:fld>
            <a:endParaRPr lang="en-US"/>
          </a:p>
        </p:txBody>
      </p:sp>
    </p:spTree>
    <p:extLst>
      <p:ext uri="{BB962C8B-B14F-4D97-AF65-F5344CB8AC3E}">
        <p14:creationId xmlns:p14="http://schemas.microsoft.com/office/powerpoint/2010/main" val="226390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aseline="0" dirty="0" smtClean="0"/>
          </a:p>
          <a:p>
            <a:r>
              <a:rPr lang="en-US" dirty="0" smtClean="0"/>
              <a:t>Organizations house a company’s Blackline resources</a:t>
            </a:r>
          </a:p>
          <a:p>
            <a:pPr marL="171450" indent="-171450">
              <a:buFontTx/>
              <a:buChar char="-"/>
            </a:pPr>
            <a:r>
              <a:rPr lang="en-US" dirty="0" smtClean="0"/>
              <a:t>Devices</a:t>
            </a:r>
          </a:p>
          <a:p>
            <a:pPr marL="171450" indent="-171450">
              <a:buFontTx/>
              <a:buChar char="-"/>
            </a:pPr>
            <a:r>
              <a:rPr lang="en-US" dirty="0" smtClean="0"/>
              <a:t>Team members</a:t>
            </a:r>
          </a:p>
          <a:p>
            <a:pPr marL="171450" indent="-171450">
              <a:buFontTx/>
              <a:buChar char="-"/>
            </a:pPr>
            <a:r>
              <a:rPr lang="en-US" dirty="0" smtClean="0"/>
              <a:t>Configuration</a:t>
            </a:r>
            <a:r>
              <a:rPr lang="en-US" baseline="0" dirty="0" smtClean="0"/>
              <a:t> profiles</a:t>
            </a:r>
          </a:p>
          <a:p>
            <a:pPr marL="171450" indent="-171450">
              <a:buFontTx/>
              <a:buChar char="-"/>
            </a:pPr>
            <a:r>
              <a:rPr lang="en-US" baseline="0" dirty="0" smtClean="0"/>
              <a:t>Alert profiles</a:t>
            </a:r>
          </a:p>
          <a:p>
            <a:pPr marL="171450" indent="-171450">
              <a:buFontTx/>
              <a:buChar char="-"/>
            </a:pPr>
            <a:r>
              <a:rPr lang="en-US" baseline="0" dirty="0" smtClean="0"/>
              <a:t>Beacons</a:t>
            </a:r>
          </a:p>
          <a:p>
            <a:pPr marL="171450" indent="-171450">
              <a:buFontTx/>
              <a:buChar char="-"/>
            </a:pPr>
            <a:r>
              <a:rPr lang="en-US" baseline="0" dirty="0" smtClean="0"/>
              <a:t>Floorplans</a:t>
            </a:r>
          </a:p>
          <a:p>
            <a:pPr marL="171450" indent="-171450">
              <a:buFontTx/>
              <a:buChar char="-"/>
            </a:pPr>
            <a:endParaRPr lang="en-US" baseline="0" dirty="0" smtClean="0"/>
          </a:p>
          <a:p>
            <a:pPr marL="0" indent="0">
              <a:buFontTx/>
              <a:buNone/>
            </a:pPr>
            <a:r>
              <a:rPr lang="en-US" baseline="0" dirty="0" smtClean="0"/>
              <a:t>Employees of the company can log in using their own credentials, but will be a part of the organization and will have access to the same pool of resources.</a:t>
            </a:r>
          </a:p>
          <a:p>
            <a:pPr marL="0" indent="0">
              <a:buFontTx/>
              <a:buNone/>
            </a:pPr>
            <a:r>
              <a:rPr lang="en-US" baseline="0" dirty="0" smtClean="0"/>
              <a:t>Can be connected to other organizations using relationships.</a:t>
            </a:r>
          </a:p>
        </p:txBody>
      </p:sp>
      <p:sp>
        <p:nvSpPr>
          <p:cNvPr id="4" name="Slide Number Placeholder 3"/>
          <p:cNvSpPr>
            <a:spLocks noGrp="1"/>
          </p:cNvSpPr>
          <p:nvPr>
            <p:ph type="sldNum" sz="quarter" idx="10"/>
          </p:nvPr>
        </p:nvSpPr>
        <p:spPr/>
        <p:txBody>
          <a:bodyPr/>
          <a:lstStyle/>
          <a:p>
            <a:fld id="{7B414EFF-87B8-8145-AB64-1D392481C12D}" type="slidenum">
              <a:rPr lang="en-US" smtClean="0"/>
              <a:t>4</a:t>
            </a:fld>
            <a:endParaRPr lang="en-US"/>
          </a:p>
        </p:txBody>
      </p:sp>
    </p:spTree>
    <p:extLst>
      <p:ext uri="{BB962C8B-B14F-4D97-AF65-F5344CB8AC3E}">
        <p14:creationId xmlns:p14="http://schemas.microsoft.com/office/powerpoint/2010/main" val="2130272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baseline="0" dirty="0" smtClean="0"/>
              <a:t>Organization details</a:t>
            </a:r>
          </a:p>
          <a:p>
            <a:r>
              <a:rPr lang="en-CA" baseline="0" dirty="0" smtClean="0"/>
              <a:t>Identifying info about organization</a:t>
            </a:r>
          </a:p>
          <a:p>
            <a:r>
              <a:rPr lang="en-CA" baseline="0" dirty="0" smtClean="0"/>
              <a:t>Can be seen by all account users within an organization</a:t>
            </a:r>
          </a:p>
          <a:p>
            <a:r>
              <a:rPr lang="en-CA" baseline="0" dirty="0" smtClean="0"/>
              <a:t>Can only be edited by the org admin</a:t>
            </a:r>
          </a:p>
          <a:p>
            <a:endParaRPr lang="en-CA" baseline="0" dirty="0" smtClean="0"/>
          </a:p>
          <a:p>
            <a:r>
              <a:rPr lang="en-CA" b="1" baseline="0" dirty="0" smtClean="0"/>
              <a:t>Account settings</a:t>
            </a:r>
          </a:p>
          <a:p>
            <a:r>
              <a:rPr lang="en-CA" baseline="0" dirty="0" smtClean="0"/>
              <a:t>How you view the portal</a:t>
            </a:r>
          </a:p>
          <a:p>
            <a:r>
              <a:rPr lang="en-CA" baseline="0" dirty="0" smtClean="0"/>
              <a:t>Can only be seen and accessed by you</a:t>
            </a:r>
          </a:p>
          <a:p>
            <a:r>
              <a:rPr lang="en-CA" baseline="0" dirty="0" smtClean="0"/>
              <a:t>Personal contact information has been moved to a different page</a:t>
            </a:r>
            <a:endParaRPr lang="en-CA" baseline="0" dirty="0" smtClean="0"/>
          </a:p>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5</a:t>
            </a:fld>
            <a:endParaRPr lang="en-US"/>
          </a:p>
        </p:txBody>
      </p:sp>
    </p:spTree>
    <p:extLst>
      <p:ext uri="{BB962C8B-B14F-4D97-AF65-F5344CB8AC3E}">
        <p14:creationId xmlns:p14="http://schemas.microsoft.com/office/powerpoint/2010/main" val="175738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Team members</a:t>
            </a:r>
            <a:r>
              <a:rPr lang="en-US" sz="1200" baseline="0" dirty="0" smtClean="0"/>
              <a:t> page</a:t>
            </a:r>
            <a:endParaRPr lang="en-US" sz="1200" dirty="0" smtClean="0"/>
          </a:p>
          <a:p>
            <a:r>
              <a:rPr lang="en-US" sz="1200" dirty="0" smtClean="0"/>
              <a:t>Lists </a:t>
            </a:r>
            <a:r>
              <a:rPr lang="en-US" sz="1200" dirty="0" smtClean="0"/>
              <a:t>the people in your </a:t>
            </a:r>
            <a:r>
              <a:rPr lang="en-US" sz="1200" dirty="0" smtClean="0"/>
              <a:t>organization</a:t>
            </a:r>
          </a:p>
          <a:p>
            <a:r>
              <a:rPr lang="en-US" sz="1200" dirty="0" smtClean="0"/>
              <a:t>Can be</a:t>
            </a:r>
            <a:r>
              <a:rPr lang="en-US" sz="1200" baseline="0" dirty="0" smtClean="0"/>
              <a:t> sorted and searched</a:t>
            </a:r>
          </a:p>
          <a:p>
            <a:r>
              <a:rPr lang="en-US" sz="1200" baseline="0" dirty="0" smtClean="0"/>
              <a:t>Names can be clicked for additional information</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6</a:t>
            </a:fld>
            <a:endParaRPr lang="en-US"/>
          </a:p>
        </p:txBody>
      </p:sp>
    </p:spTree>
    <p:extLst>
      <p:ext uri="{BB962C8B-B14F-4D97-AF65-F5344CB8AC3E}">
        <p14:creationId xmlns:p14="http://schemas.microsoft.com/office/powerpoint/2010/main" val="1479613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Both can be assigned to alert profiles</a:t>
            </a:r>
          </a:p>
          <a:p>
            <a:r>
              <a:rPr lang="en-US" sz="1200" dirty="0" smtClean="0"/>
              <a:t>Both can be assigned to devices</a:t>
            </a:r>
          </a:p>
          <a:p>
            <a:endParaRPr lang="en-US" sz="1200" dirty="0" smtClean="0"/>
          </a:p>
          <a:p>
            <a:r>
              <a:rPr lang="en-US" sz="1200" dirty="0" smtClean="0"/>
              <a:t>Contacts</a:t>
            </a:r>
            <a:r>
              <a:rPr lang="en-US" sz="1200" baseline="0" dirty="0" smtClean="0"/>
              <a:t> do NOT have log-in access</a:t>
            </a:r>
          </a:p>
          <a:p>
            <a:r>
              <a:rPr lang="en-US" sz="1200" baseline="0" dirty="0" smtClean="0"/>
              <a:t>Account users do</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7</a:t>
            </a:fld>
            <a:endParaRPr lang="en-US"/>
          </a:p>
        </p:txBody>
      </p:sp>
    </p:spTree>
    <p:extLst>
      <p:ext uri="{BB962C8B-B14F-4D97-AF65-F5344CB8AC3E}">
        <p14:creationId xmlns:p14="http://schemas.microsoft.com/office/powerpoint/2010/main" val="1227018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FF0000"/>
                </a:solidFill>
              </a:rPr>
              <a:t>*If</a:t>
            </a:r>
            <a:r>
              <a:rPr lang="en-US" b="1" baseline="0" dirty="0" smtClean="0">
                <a:solidFill>
                  <a:srgbClr val="FF0000"/>
                </a:solidFill>
              </a:rPr>
              <a:t> you cannot save, check to make sure there are no extra spaces at the beginning or end of any fields*</a:t>
            </a:r>
            <a:r>
              <a:rPr lang="en-US" b="1" dirty="0" smtClean="0"/>
              <a:t/>
            </a:r>
            <a:br>
              <a:rPr lang="en-US" b="1" dirty="0" smtClean="0"/>
            </a:br>
            <a:r>
              <a:rPr lang="en-US" b="1" dirty="0" smtClean="0"/>
              <a:t/>
            </a:r>
            <a:br>
              <a:rPr lang="en-US" b="1" dirty="0" smtClean="0"/>
            </a:br>
            <a:r>
              <a:rPr lang="en-US" b="1" dirty="0" smtClean="0"/>
              <a:t>Team member profile</a:t>
            </a:r>
          </a:p>
          <a:p>
            <a:r>
              <a:rPr lang="en-US" dirty="0" smtClean="0"/>
              <a:t>Where a team</a:t>
            </a:r>
            <a:r>
              <a:rPr lang="en-US" baseline="0" dirty="0" smtClean="0"/>
              <a:t> member’s contact information is kept. </a:t>
            </a:r>
          </a:p>
          <a:p>
            <a:r>
              <a:rPr lang="en-US" baseline="0" dirty="0" smtClean="0"/>
              <a:t>Account user’s roles in the portal can be managed on this page</a:t>
            </a:r>
          </a:p>
          <a:p>
            <a:endParaRPr lang="en-US" baseline="0" dirty="0" smtClean="0"/>
          </a:p>
          <a:p>
            <a:r>
              <a:rPr lang="en-US" baseline="0" dirty="0" smtClean="0"/>
              <a:t>Keep this information up to date</a:t>
            </a:r>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8</a:t>
            </a:fld>
            <a:endParaRPr lang="en-US"/>
          </a:p>
        </p:txBody>
      </p:sp>
    </p:spTree>
    <p:extLst>
      <p:ext uri="{BB962C8B-B14F-4D97-AF65-F5344CB8AC3E}">
        <p14:creationId xmlns:p14="http://schemas.microsoft.com/office/powerpoint/2010/main" val="1004456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Invitation</a:t>
            </a:r>
            <a:r>
              <a:rPr lang="en-US" b="1" baseline="0" dirty="0" smtClean="0"/>
              <a:t> status</a:t>
            </a:r>
            <a:endParaRPr lang="en-US" b="1" dirty="0" smtClean="0"/>
          </a:p>
          <a:p>
            <a:r>
              <a:rPr lang="en-US" dirty="0" smtClean="0"/>
              <a:t>When creating an account user, they</a:t>
            </a:r>
            <a:r>
              <a:rPr lang="en-US" baseline="0" dirty="0" smtClean="0"/>
              <a:t> will need to log into their email and accept an invitation to the portal.</a:t>
            </a:r>
          </a:p>
          <a:p>
            <a:r>
              <a:rPr lang="en-US" baseline="0" dirty="0" smtClean="0"/>
              <a:t>“Pending” status indicates they have been sent the invitation but haven’t accepted it</a:t>
            </a:r>
          </a:p>
          <a:p>
            <a:r>
              <a:rPr lang="en-US" baseline="0" dirty="0" smtClean="0"/>
              <a:t>“Active” indicates that they have accepted the invitation and are active in the portal</a:t>
            </a:r>
          </a:p>
          <a:p>
            <a:endParaRPr lang="en-US" baseline="0" dirty="0" smtClean="0"/>
          </a:p>
          <a:p>
            <a:r>
              <a:rPr lang="en-US" b="1" baseline="0" dirty="0" smtClean="0"/>
              <a:t>Deactivated team members</a:t>
            </a:r>
          </a:p>
          <a:p>
            <a:r>
              <a:rPr lang="en-US" baseline="0" dirty="0" smtClean="0"/>
              <a:t>Team members can be deactivated if they leave the company</a:t>
            </a:r>
          </a:p>
          <a:p>
            <a:r>
              <a:rPr lang="en-US" baseline="0" dirty="0" smtClean="0"/>
              <a:t>Seen on the team members page by clicking on the “deactivated” tab</a:t>
            </a:r>
          </a:p>
          <a:p>
            <a:r>
              <a:rPr lang="en-US" baseline="0" dirty="0" smtClean="0"/>
              <a:t>Deactivating </a:t>
            </a:r>
            <a:r>
              <a:rPr lang="en-US" baseline="0" dirty="0" err="1" smtClean="0"/>
              <a:t>unassigns</a:t>
            </a:r>
            <a:r>
              <a:rPr lang="en-US" baseline="0" dirty="0" smtClean="0"/>
              <a:t> them from devices and removes them from alert profiles</a:t>
            </a:r>
          </a:p>
          <a:p>
            <a:r>
              <a:rPr lang="en-US" baseline="0" dirty="0" smtClean="0"/>
              <a:t>Cannot be edited or assigned while deactivated</a:t>
            </a:r>
          </a:p>
          <a:p>
            <a:r>
              <a:rPr lang="en-US" baseline="0" dirty="0" smtClean="0"/>
              <a:t>Can be reactivated </a:t>
            </a:r>
            <a:r>
              <a:rPr lang="mr-IN" baseline="0" dirty="0" smtClean="0"/>
              <a:t>–</a:t>
            </a:r>
            <a:r>
              <a:rPr lang="en-US" baseline="0" dirty="0" smtClean="0"/>
              <a:t> reactivation will not reassign them to their previous device or put them back into alert profiles</a:t>
            </a:r>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9</a:t>
            </a:fld>
            <a:endParaRPr lang="en-US"/>
          </a:p>
        </p:txBody>
      </p:sp>
    </p:spTree>
    <p:extLst>
      <p:ext uri="{BB962C8B-B14F-4D97-AF65-F5344CB8AC3E}">
        <p14:creationId xmlns:p14="http://schemas.microsoft.com/office/powerpoint/2010/main" val="384450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 Id="rId3"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5.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7.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Full Cover Image Dark">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p:cNvSpPr>
            <a:spLocks noGrp="1"/>
          </p:cNvSpPr>
          <p:nvPr>
            <p:ph type="pic" sz="quarter" idx="11"/>
          </p:nvPr>
        </p:nvSpPr>
        <p:spPr>
          <a:xfrm>
            <a:off x="0" y="0"/>
            <a:ext cx="9144000" cy="6858000"/>
          </a:xfrm>
        </p:spPr>
        <p:txBody>
          <a:bodyPr/>
          <a:lstStyle/>
          <a:p>
            <a:pPr marL="171450" marR="0" lvl="0" indent="-171450" algn="l" defTabSz="685800" rtl="0" eaLnBrk="1" fontAlgn="auto" latinLnBrk="0" hangingPunct="1">
              <a:lnSpc>
                <a:spcPct val="90000"/>
              </a:lnSpc>
              <a:spcBef>
                <a:spcPts val="750"/>
              </a:spcBef>
              <a:spcAft>
                <a:spcPts val="0"/>
              </a:spcAft>
              <a:buClr>
                <a:schemeClr val="accent1"/>
              </a:buClr>
              <a:buSzTx/>
              <a:buFont typeface="Wingdings" charset="2"/>
              <a:buNone/>
              <a:tabLst/>
              <a:defRPr/>
            </a:pPr>
            <a:r>
              <a:rPr lang="en-US"/>
              <a:t>Drag picture to placeholder or click icon to add</a:t>
            </a:r>
            <a:endParaRPr lang="en-US" dirty="0"/>
          </a:p>
        </p:txBody>
      </p:sp>
      <p:sp>
        <p:nvSpPr>
          <p:cNvPr id="2" name="Title 1"/>
          <p:cNvSpPr>
            <a:spLocks noGrp="1"/>
          </p:cNvSpPr>
          <p:nvPr>
            <p:ph type="ctrTitle" hasCustomPrompt="1"/>
          </p:nvPr>
        </p:nvSpPr>
        <p:spPr>
          <a:xfrm>
            <a:off x="1143000" y="3105812"/>
            <a:ext cx="6858000" cy="417325"/>
          </a:xfrm>
        </p:spPr>
        <p:txBody>
          <a:bodyPr anchor="b">
            <a:normAutofit/>
          </a:bodyPr>
          <a:lstStyle>
            <a:lvl1pPr algn="ctr">
              <a:defRPr sz="2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3602044"/>
            <a:ext cx="6858000" cy="418633"/>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3"/>
          <p:cNvSpPr txBox="1">
            <a:spLocks/>
          </p:cNvSpPr>
          <p:nvPr userDrawn="1"/>
        </p:nvSpPr>
        <p:spPr>
          <a:xfrm>
            <a:off x="1143001" y="6479706"/>
            <a:ext cx="685799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1000" dirty="0" err="1">
                <a:solidFill>
                  <a:srgbClr val="0073CF"/>
                </a:solidFill>
              </a:rPr>
              <a:t>www.BlacklineSafety.com</a:t>
            </a:r>
            <a:endParaRPr lang="en-US" sz="1000" dirty="0">
              <a:solidFill>
                <a:srgbClr val="0073CF"/>
              </a:solidFill>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79493" y="234518"/>
            <a:ext cx="1529510" cy="23538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8942" y="26896"/>
            <a:ext cx="6898342" cy="500063"/>
          </a:xfrm>
        </p:spPr>
        <p:txBody>
          <a:bodyPr anchor="b">
            <a:normAutofit/>
          </a:bodyPr>
          <a:lstStyle>
            <a:lvl1pPr>
              <a:defRPr sz="2000"/>
            </a:lvl1pPr>
          </a:lstStyle>
          <a:p>
            <a:r>
              <a:rPr lang="en-US" dirty="0"/>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p>
        </p:txBody>
      </p:sp>
      <p:sp>
        <p:nvSpPr>
          <p:cNvPr id="4" name="Text Placeholder 3"/>
          <p:cNvSpPr>
            <a:spLocks noGrp="1"/>
          </p:cNvSpPr>
          <p:nvPr>
            <p:ph type="body" sz="half" idx="2"/>
          </p:nvPr>
        </p:nvSpPr>
        <p:spPr>
          <a:xfrm>
            <a:off x="629841" y="987426"/>
            <a:ext cx="2949178" cy="488156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1538"/>
          <a:stretch/>
        </p:blipFill>
        <p:spPr>
          <a:xfrm>
            <a:off x="0" y="0"/>
            <a:ext cx="9144000" cy="6858000"/>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a:solidFill>
                  <a:schemeClr val="bg1"/>
                </a:solidFill>
              </a:rPr>
              <a:t>QUESTIONS?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32715" y="2649600"/>
            <a:ext cx="3278570" cy="504552"/>
          </a:xfrm>
          <a:prstGeom prst="rect">
            <a:avLst/>
          </a:prstGeom>
        </p:spPr>
      </p:pic>
      <p:sp>
        <p:nvSpPr>
          <p:cNvPr id="5" name="TextBox 4"/>
          <p:cNvSpPr txBox="1"/>
          <p:nvPr userDrawn="1"/>
        </p:nvSpPr>
        <p:spPr>
          <a:xfrm>
            <a:off x="2896715" y="3607200"/>
            <a:ext cx="3360085" cy="307777"/>
          </a:xfrm>
          <a:prstGeom prst="rect">
            <a:avLst/>
          </a:prstGeom>
          <a:noFill/>
        </p:spPr>
        <p:txBody>
          <a:bodyPr wrap="square" rtlCol="0">
            <a:spAutoFit/>
          </a:bodyPr>
          <a:lstStyle/>
          <a:p>
            <a:pPr algn="ctr"/>
            <a:r>
              <a:rPr lang="en-US" sz="1400"/>
              <a:t>www.BlacklineSafety.com</a:t>
            </a:r>
            <a:endParaRPr lang="en-US" sz="1400" dirty="0"/>
          </a:p>
        </p:txBody>
      </p:sp>
    </p:spTree>
    <p:extLst>
      <p:ext uri="{BB962C8B-B14F-4D97-AF65-F5344CB8AC3E}">
        <p14:creationId xmlns:p14="http://schemas.microsoft.com/office/powerpoint/2010/main" val="14701815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 Generic">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r="166" b="1699"/>
          <a:stretch/>
        </p:blipFill>
        <p:spPr>
          <a:xfrm>
            <a:off x="0" y="-1"/>
            <a:ext cx="9144000" cy="6858001"/>
          </a:xfrm>
          <a:prstGeom prst="rect">
            <a:avLst/>
          </a:prstGeom>
        </p:spPr>
      </p:pic>
      <p:sp>
        <p:nvSpPr>
          <p:cNvPr id="2" name="Title 1"/>
          <p:cNvSpPr>
            <a:spLocks noGrp="1"/>
          </p:cNvSpPr>
          <p:nvPr>
            <p:ph type="ctrTitle" hasCustomPrompt="1"/>
          </p:nvPr>
        </p:nvSpPr>
        <p:spPr>
          <a:xfrm>
            <a:off x="1143000" y="3105812"/>
            <a:ext cx="6858000" cy="417325"/>
          </a:xfrm>
        </p:spPr>
        <p:txBody>
          <a:bodyPr anchor="b">
            <a:normAutofit/>
          </a:bodyPr>
          <a:lstStyle>
            <a:lvl1pPr algn="ctr">
              <a:defRPr sz="2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3602044"/>
            <a:ext cx="6858000" cy="418633"/>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79493" y="234518"/>
            <a:ext cx="1529510" cy="235382"/>
          </a:xfrm>
          <a:prstGeom prst="rect">
            <a:avLst/>
          </a:prstGeom>
        </p:spPr>
      </p:pic>
      <p:sp>
        <p:nvSpPr>
          <p:cNvPr id="7" name="Date Placeholder 3"/>
          <p:cNvSpPr txBox="1">
            <a:spLocks/>
          </p:cNvSpPr>
          <p:nvPr userDrawn="1"/>
        </p:nvSpPr>
        <p:spPr>
          <a:xfrm>
            <a:off x="1143001" y="6479706"/>
            <a:ext cx="685799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900" dirty="0" err="1">
                <a:solidFill>
                  <a:schemeClr val="accent6"/>
                </a:solidFill>
              </a:rPr>
              <a:t>www.BlacklineSafety.com</a:t>
            </a:r>
            <a:endParaRPr lang="en-US" sz="900" dirty="0">
              <a:solidFill>
                <a:schemeClr val="accent6"/>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ver - Generic">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79493" y="234518"/>
            <a:ext cx="1529510" cy="235382"/>
          </a:xfrm>
          <a:prstGeom prst="rect">
            <a:avLst/>
          </a:prstGeom>
        </p:spPr>
      </p:pic>
      <p:pic>
        <p:nvPicPr>
          <p:cNvPr id="4" name="Picture 3"/>
          <p:cNvPicPr>
            <a:picLocks noChangeAspect="1"/>
          </p:cNvPicPr>
          <p:nvPr userDrawn="1"/>
        </p:nvPicPr>
        <p:blipFill rotWithShape="1">
          <a:blip r:embed="rId3">
            <a:extLst>
              <a:ext uri="{28A0092B-C50C-407E-A947-70E740481C1C}">
                <a14:useLocalDpi xmlns:a14="http://schemas.microsoft.com/office/drawing/2010/main" val="0"/>
              </a:ext>
            </a:extLst>
          </a:blip>
          <a:srcRect l="709" t="1777" b="-189"/>
          <a:stretch/>
        </p:blipFill>
        <p:spPr>
          <a:xfrm>
            <a:off x="0" y="0"/>
            <a:ext cx="9144000" cy="6903396"/>
          </a:xfrm>
          <a:prstGeom prst="rect">
            <a:avLst/>
          </a:prstGeom>
        </p:spPr>
      </p:pic>
      <p:sp>
        <p:nvSpPr>
          <p:cNvPr id="2" name="Title 1"/>
          <p:cNvSpPr>
            <a:spLocks noGrp="1"/>
          </p:cNvSpPr>
          <p:nvPr>
            <p:ph type="ctrTitle" hasCustomPrompt="1"/>
          </p:nvPr>
        </p:nvSpPr>
        <p:spPr>
          <a:xfrm>
            <a:off x="1143000" y="3105812"/>
            <a:ext cx="6858000" cy="417325"/>
          </a:xfrm>
        </p:spPr>
        <p:txBody>
          <a:bodyPr anchor="b">
            <a:normAutofit/>
          </a:bodyPr>
          <a:lstStyle>
            <a:lvl1pPr algn="ctr">
              <a:defRPr sz="2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3602044"/>
            <a:ext cx="6858000" cy="418633"/>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7" name="Date Placeholder 3"/>
          <p:cNvSpPr txBox="1">
            <a:spLocks/>
          </p:cNvSpPr>
          <p:nvPr userDrawn="1"/>
        </p:nvSpPr>
        <p:spPr>
          <a:xfrm>
            <a:off x="0" y="6479706"/>
            <a:ext cx="914399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900" dirty="0" err="1">
                <a:solidFill>
                  <a:schemeClr val="accent6"/>
                </a:solidFill>
              </a:rPr>
              <a:t>www.BlacklineSafety.com</a:t>
            </a:r>
            <a:endParaRPr lang="en-US" sz="900" dirty="0">
              <a:solidFill>
                <a:schemeClr val="accent6"/>
              </a:solidFill>
            </a:endParaRPr>
          </a:p>
        </p:txBody>
      </p:sp>
      <p:sp>
        <p:nvSpPr>
          <p:cNvPr id="6" name="Rectangle 5"/>
          <p:cNvSpPr/>
          <p:nvPr userDrawn="1"/>
        </p:nvSpPr>
        <p:spPr>
          <a:xfrm>
            <a:off x="0" y="0"/>
            <a:ext cx="9144000" cy="3200400"/>
          </a:xfrm>
          <a:prstGeom prst="rect">
            <a:avLst/>
          </a:prstGeom>
          <a:gradFill flip="none" rotWithShape="1">
            <a:gsLst>
              <a:gs pos="0">
                <a:schemeClr val="accent5"/>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ver - Generic">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79493" y="234518"/>
            <a:ext cx="1529510" cy="235382"/>
          </a:xfrm>
          <a:prstGeom prst="rect">
            <a:avLst/>
          </a:prstGeom>
        </p:spPr>
      </p:pic>
      <p:pic>
        <p:nvPicPr>
          <p:cNvPr id="4" name="Picture 3"/>
          <p:cNvPicPr>
            <a:picLocks noChangeAspect="1"/>
          </p:cNvPicPr>
          <p:nvPr userDrawn="1"/>
        </p:nvPicPr>
        <p:blipFill rotWithShape="1">
          <a:blip r:embed="rId3">
            <a:extLst>
              <a:ext uri="{28A0092B-C50C-407E-A947-70E740481C1C}">
                <a14:useLocalDpi xmlns:a14="http://schemas.microsoft.com/office/drawing/2010/main" val="0"/>
              </a:ext>
            </a:extLst>
          </a:blip>
          <a:srcRect t="1567"/>
          <a:stretch/>
        </p:blipFill>
        <p:spPr>
          <a:xfrm>
            <a:off x="0" y="0"/>
            <a:ext cx="9146880" cy="6858000"/>
          </a:xfrm>
          <a:prstGeom prst="rect">
            <a:avLst/>
          </a:prstGeom>
        </p:spPr>
      </p:pic>
      <p:sp>
        <p:nvSpPr>
          <p:cNvPr id="2" name="Title 1"/>
          <p:cNvSpPr>
            <a:spLocks noGrp="1"/>
          </p:cNvSpPr>
          <p:nvPr>
            <p:ph type="ctrTitle" hasCustomPrompt="1"/>
          </p:nvPr>
        </p:nvSpPr>
        <p:spPr>
          <a:xfrm>
            <a:off x="1143000" y="3105812"/>
            <a:ext cx="6858000" cy="417325"/>
          </a:xfrm>
        </p:spPr>
        <p:txBody>
          <a:bodyPr anchor="b">
            <a:normAutofit/>
          </a:bodyPr>
          <a:lstStyle>
            <a:lvl1pPr algn="ctr">
              <a:defRPr sz="2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3602044"/>
            <a:ext cx="6858000" cy="418633"/>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7" name="Date Placeholder 3"/>
          <p:cNvSpPr txBox="1">
            <a:spLocks/>
          </p:cNvSpPr>
          <p:nvPr userDrawn="1"/>
        </p:nvSpPr>
        <p:spPr>
          <a:xfrm>
            <a:off x="0" y="6479706"/>
            <a:ext cx="914399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900" dirty="0" err="1">
                <a:solidFill>
                  <a:schemeClr val="accent6"/>
                </a:solidFill>
              </a:rPr>
              <a:t>www.BlacklineSafety.com</a:t>
            </a:r>
            <a:endParaRPr lang="en-US" sz="900" dirty="0">
              <a:solidFill>
                <a:schemeClr val="accent6"/>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over - Generic">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79493" y="234518"/>
            <a:ext cx="1529510" cy="235382"/>
          </a:xfrm>
          <a:prstGeom prst="rect">
            <a:avLst/>
          </a:prstGeom>
        </p:spPr>
      </p:pic>
      <p:pic>
        <p:nvPicPr>
          <p:cNvPr id="4" name="Picture 3"/>
          <p:cNvPicPr>
            <a:picLocks noChangeAspect="1"/>
          </p:cNvPicPr>
          <p:nvPr userDrawn="1"/>
        </p:nvPicPr>
        <p:blipFill rotWithShape="1">
          <a:blip r:embed="rId3">
            <a:extLst>
              <a:ext uri="{28A0092B-C50C-407E-A947-70E740481C1C}">
                <a14:useLocalDpi xmlns:a14="http://schemas.microsoft.com/office/drawing/2010/main" val="0"/>
              </a:ext>
            </a:extLst>
          </a:blip>
          <a:srcRect b="1621"/>
          <a:stretch/>
        </p:blipFill>
        <p:spPr>
          <a:xfrm>
            <a:off x="0" y="-1"/>
            <a:ext cx="9151894" cy="6858001"/>
          </a:xfrm>
          <a:prstGeom prst="rect">
            <a:avLst/>
          </a:prstGeom>
        </p:spPr>
      </p:pic>
      <p:sp>
        <p:nvSpPr>
          <p:cNvPr id="2" name="Title 1"/>
          <p:cNvSpPr>
            <a:spLocks noGrp="1"/>
          </p:cNvSpPr>
          <p:nvPr>
            <p:ph type="ctrTitle" hasCustomPrompt="1"/>
          </p:nvPr>
        </p:nvSpPr>
        <p:spPr>
          <a:xfrm>
            <a:off x="1143000" y="3105812"/>
            <a:ext cx="6858000" cy="417325"/>
          </a:xfrm>
        </p:spPr>
        <p:txBody>
          <a:bodyPr anchor="b">
            <a:normAutofit/>
          </a:bodyPr>
          <a:lstStyle>
            <a:lvl1pPr algn="ctr">
              <a:defRPr sz="2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3602044"/>
            <a:ext cx="6858000" cy="418633"/>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7" name="Date Placeholder 3"/>
          <p:cNvSpPr txBox="1">
            <a:spLocks/>
          </p:cNvSpPr>
          <p:nvPr userDrawn="1"/>
        </p:nvSpPr>
        <p:spPr>
          <a:xfrm>
            <a:off x="0" y="6479706"/>
            <a:ext cx="914399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900" dirty="0" err="1">
                <a:solidFill>
                  <a:schemeClr val="accent6"/>
                </a:solidFill>
              </a:rPr>
              <a:t>www.BlacklineSafety.com</a:t>
            </a:r>
            <a:endParaRPr lang="en-US" sz="900" dirty="0">
              <a:solidFill>
                <a:schemeClr val="accent6"/>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1538"/>
          <a:stretch/>
        </p:blipFill>
        <p:spPr>
          <a:xfrm>
            <a:off x="0" y="0"/>
            <a:ext cx="9144000" cy="6858000"/>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a:solidFill>
                  <a:schemeClr val="bg1"/>
                </a:solidFill>
              </a:rPr>
              <a:t>QUESTIONS?</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7 Overview">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b="1537"/>
          <a:stretch/>
        </p:blipFill>
        <p:spPr>
          <a:xfrm>
            <a:off x="0" y="-1"/>
            <a:ext cx="9144000" cy="6858001"/>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dirty="0">
                <a:solidFill>
                  <a:schemeClr val="bg1"/>
                </a:solidFill>
              </a:rPr>
              <a:t>G7</a:t>
            </a:r>
            <a:r>
              <a:rPr lang="en-US" sz="2400" baseline="0" dirty="0">
                <a:solidFill>
                  <a:schemeClr val="bg1"/>
                </a:solidFill>
              </a:rPr>
              <a:t> OVERVIEW</a:t>
            </a:r>
            <a:endParaRPr lang="en-US" sz="2400" dirty="0">
              <a:solidFill>
                <a:schemeClr val="bg1"/>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peratin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b="1753"/>
          <a:stretch/>
        </p:blipFill>
        <p:spPr>
          <a:xfrm>
            <a:off x="0" y="0"/>
            <a:ext cx="9164227" cy="6858000"/>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dirty="0">
                <a:solidFill>
                  <a:schemeClr val="bg1"/>
                </a:solidFill>
              </a:rPr>
              <a:t>OPERATING</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5075805"/>
            <a:ext cx="6858000" cy="417325"/>
          </a:xfrm>
        </p:spPr>
        <p:txBody>
          <a:bodyPr anchor="b">
            <a:normAutofit/>
          </a:bodyPr>
          <a:lstStyle>
            <a:lvl1pPr algn="ctr">
              <a:defRPr sz="2000"/>
            </a:lvl1pPr>
          </a:lstStyle>
          <a:p>
            <a:r>
              <a:rPr lang="en-US" dirty="0"/>
              <a:t>CLICK TO EDIT MASTER TITLE STYLE</a:t>
            </a:r>
          </a:p>
        </p:txBody>
      </p:sp>
      <p:sp>
        <p:nvSpPr>
          <p:cNvPr id="3" name="Subtitle 2"/>
          <p:cNvSpPr>
            <a:spLocks noGrp="1"/>
          </p:cNvSpPr>
          <p:nvPr>
            <p:ph type="subTitle" idx="1"/>
          </p:nvPr>
        </p:nvSpPr>
        <p:spPr>
          <a:xfrm>
            <a:off x="1143000" y="5551868"/>
            <a:ext cx="6858000" cy="418633"/>
          </a:xfrm>
        </p:spPr>
        <p:txBody>
          <a:bodyPr/>
          <a:lstStyle>
            <a:lvl1pPr marL="0" indent="0" algn="ct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3"/>
          <p:cNvSpPr txBox="1">
            <a:spLocks/>
          </p:cNvSpPr>
          <p:nvPr userDrawn="1"/>
        </p:nvSpPr>
        <p:spPr>
          <a:xfrm>
            <a:off x="1143001" y="6479706"/>
            <a:ext cx="685799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1000" dirty="0" err="1">
                <a:solidFill>
                  <a:srgbClr val="0073CF"/>
                </a:solidFill>
              </a:rPr>
              <a:t>www.BlacklineSafety.com</a:t>
            </a:r>
            <a:endParaRPr lang="en-US" sz="1000" dirty="0">
              <a:solidFill>
                <a:srgbClr val="0073CF"/>
              </a:solidFill>
            </a:endParaRPr>
          </a:p>
        </p:txBody>
      </p:sp>
      <p:sp>
        <p:nvSpPr>
          <p:cNvPr id="9" name="Picture Placeholder 8"/>
          <p:cNvSpPr>
            <a:spLocks noGrp="1"/>
          </p:cNvSpPr>
          <p:nvPr>
            <p:ph type="pic" sz="quarter" idx="11"/>
          </p:nvPr>
        </p:nvSpPr>
        <p:spPr>
          <a:xfrm>
            <a:off x="0" y="739775"/>
            <a:ext cx="9144000" cy="3852863"/>
          </a:xfrm>
        </p:spPr>
        <p:txBody>
          <a:bodyPr/>
          <a:lstStyle/>
          <a:p>
            <a:pPr marL="171450" marR="0" lvl="0" indent="-171450" algn="l" defTabSz="685800" rtl="0" eaLnBrk="1" fontAlgn="auto" latinLnBrk="0" hangingPunct="1">
              <a:lnSpc>
                <a:spcPct val="90000"/>
              </a:lnSpc>
              <a:spcBef>
                <a:spcPts val="750"/>
              </a:spcBef>
              <a:spcAft>
                <a:spcPts val="0"/>
              </a:spcAft>
              <a:buClr>
                <a:schemeClr val="accent1"/>
              </a:buClr>
              <a:buSzTx/>
              <a:buFont typeface="Wingdings" charset="2"/>
              <a:buNone/>
              <a:tabLst/>
              <a:defRPr/>
            </a:pPr>
            <a:r>
              <a:rPr lang="en-US"/>
              <a:t>Drag picture to placeholder or click icon to add</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evice Feature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b="13"/>
          <a:stretch/>
        </p:blipFill>
        <p:spPr>
          <a:xfrm>
            <a:off x="0" y="-2"/>
            <a:ext cx="9144000" cy="6964137"/>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dirty="0">
                <a:solidFill>
                  <a:schemeClr val="bg1"/>
                </a:solidFill>
              </a:rPr>
              <a:t>DEVICE</a:t>
            </a:r>
            <a:r>
              <a:rPr lang="en-US" sz="2400" baseline="0" dirty="0">
                <a:solidFill>
                  <a:schemeClr val="bg1"/>
                </a:solidFill>
              </a:rPr>
              <a:t> FEATURES</a:t>
            </a:r>
            <a:endParaRPr lang="en-US" sz="2400" dirty="0">
              <a:solidFill>
                <a:schemeClr val="bg1"/>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as Detect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4" y="-2"/>
            <a:ext cx="9142791" cy="6964137"/>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dirty="0">
                <a:solidFill>
                  <a:schemeClr val="bg1"/>
                </a:solidFill>
              </a:rPr>
              <a:t>GAS DETECTION</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as Features">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4" y="-2"/>
            <a:ext cx="9142791" cy="6964136"/>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dirty="0">
                <a:solidFill>
                  <a:schemeClr val="bg1"/>
                </a:solidFill>
              </a:rPr>
              <a:t>GAS FEATURES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709739"/>
            <a:ext cx="7886700" cy="2852737"/>
          </a:xfrm>
        </p:spPr>
        <p:txBody>
          <a:bodyPr anchor="b"/>
          <a:lstStyle>
            <a:lvl1pPr>
              <a:defRPr sz="45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age - Full Image Dark">
    <p:spTree>
      <p:nvGrpSpPr>
        <p:cNvPr id="1" name=""/>
        <p:cNvGrpSpPr/>
        <p:nvPr/>
      </p:nvGrpSpPr>
      <p:grpSpPr>
        <a:xfrm>
          <a:off x="0" y="0"/>
          <a:ext cx="0" cy="0"/>
          <a:chOff x="0" y="0"/>
          <a:chExt cx="0" cy="0"/>
        </a:xfrm>
      </p:grpSpPr>
      <p:sp>
        <p:nvSpPr>
          <p:cNvPr id="4" name="Rectangle 3"/>
          <p:cNvSpPr/>
          <p:nvPr userDrawn="1"/>
        </p:nvSpPr>
        <p:spPr>
          <a:xfrm>
            <a:off x="0" y="0"/>
            <a:ext cx="9144000" cy="684483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Picture Placeholder 8"/>
          <p:cNvSpPr>
            <a:spLocks noGrp="1"/>
          </p:cNvSpPr>
          <p:nvPr>
            <p:ph type="pic" sz="quarter" idx="11"/>
          </p:nvPr>
        </p:nvSpPr>
        <p:spPr>
          <a:xfrm>
            <a:off x="0" y="0"/>
            <a:ext cx="9144000" cy="6858000"/>
          </a:xfrm>
        </p:spPr>
        <p:txBody>
          <a:bodyPr/>
          <a:lstStyle/>
          <a:p>
            <a:pPr marL="171450" marR="0" lvl="0" indent="-171450" algn="l" defTabSz="685800" rtl="0" eaLnBrk="1" fontAlgn="auto" latinLnBrk="0" hangingPunct="1">
              <a:lnSpc>
                <a:spcPct val="90000"/>
              </a:lnSpc>
              <a:spcBef>
                <a:spcPts val="750"/>
              </a:spcBef>
              <a:spcAft>
                <a:spcPts val="0"/>
              </a:spcAft>
              <a:buClr>
                <a:schemeClr val="accent1"/>
              </a:buClr>
              <a:buSzTx/>
              <a:buFont typeface="Wingdings" charset="2"/>
              <a:buNone/>
              <a:tabLst/>
              <a:defRPr/>
            </a:pPr>
            <a:r>
              <a:rPr lang="en-US"/>
              <a:t>Drag picture to placeholder or click icon to add</a:t>
            </a:r>
            <a:endParaRPr lang="en-US" dirty="0"/>
          </a:p>
        </p:txBody>
      </p:sp>
      <p:sp>
        <p:nvSpPr>
          <p:cNvPr id="2" name="Title 1"/>
          <p:cNvSpPr>
            <a:spLocks noGrp="1"/>
          </p:cNvSpPr>
          <p:nvPr>
            <p:ph type="ctrTitle" hasCustomPrompt="1"/>
          </p:nvPr>
        </p:nvSpPr>
        <p:spPr>
          <a:xfrm>
            <a:off x="1143000" y="3105812"/>
            <a:ext cx="6858000" cy="417325"/>
          </a:xfrm>
        </p:spPr>
        <p:txBody>
          <a:bodyPr anchor="b">
            <a:noAutofit/>
          </a:bodyPr>
          <a:lstStyle>
            <a:lvl1pPr algn="ctr">
              <a:defRPr sz="24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3602044"/>
            <a:ext cx="6858000" cy="418633"/>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628650" y="1079313"/>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079313"/>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5665" y="26896"/>
            <a:ext cx="8240875" cy="645459"/>
          </a:xfrm>
        </p:spPr>
        <p:txBody>
          <a:bodyPr/>
          <a:lstStyle/>
          <a:p>
            <a:r>
              <a:rPr lang="en-US" dirty="0"/>
              <a:t>CLICK TO EDIT MASTER TITLE STYLE</a:t>
            </a:r>
          </a:p>
        </p:txBody>
      </p:sp>
      <p:sp>
        <p:nvSpPr>
          <p:cNvPr id="3" name="Text Placeholder 2"/>
          <p:cNvSpPr>
            <a:spLocks noGrp="1"/>
          </p:cNvSpPr>
          <p:nvPr>
            <p:ph type="body" idx="1"/>
          </p:nvPr>
        </p:nvSpPr>
        <p:spPr>
          <a:xfrm>
            <a:off x="629842" y="108949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91340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08949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91340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theme" Target="../theme/theme2.xml"/><Relationship Id="rId6" Type="http://schemas.openxmlformats.org/officeDocument/2006/relationships/image" Target="../media/image1.png"/><Relationship Id="rId1" Type="http://schemas.openxmlformats.org/officeDocument/2006/relationships/slideLayout" Target="../slideLayouts/slideLayout13.xml"/><Relationship Id="rId2"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theme" Target="../theme/theme3.xml"/><Relationship Id="rId8" Type="http://schemas.openxmlformats.org/officeDocument/2006/relationships/image" Target="../media/image1.png"/><Relationship Id="rId1" Type="http://schemas.openxmlformats.org/officeDocument/2006/relationships/slideLayout" Target="../slideLayouts/slideLayout17.xml"/><Relationship Id="rId2"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39" y="116353"/>
            <a:ext cx="6447865" cy="46186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072590"/>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382823" y="237373"/>
            <a:ext cx="1515767" cy="233267"/>
          </a:xfrm>
          <a:prstGeom prst="rect">
            <a:avLst/>
          </a:prstGeom>
        </p:spPr>
      </p:pic>
      <p:cxnSp>
        <p:nvCxnSpPr>
          <p:cNvPr id="9" name="Straight Connector 8"/>
          <p:cNvCxnSpPr/>
          <p:nvPr userDrawn="1"/>
        </p:nvCxnSpPr>
        <p:spPr>
          <a:xfrm>
            <a:off x="0" y="638730"/>
            <a:ext cx="9144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8817502"/>
      </p:ext>
    </p:extLst>
  </p:cSld>
  <p:clrMap bg1="lt1" tx1="dk1" bg2="lt2" tx2="dk2" accent1="accent1" accent2="accent2" accent3="accent3" accent4="accent4" accent5="accent5" accent6="accent6" hlink="hlink" folHlink="folHlink"/>
  <p:sldLayoutIdLst>
    <p:sldLayoutId id="2147483730" r:id="rId1"/>
    <p:sldLayoutId id="2147483721" r:id="rId2"/>
    <p:sldLayoutId id="2147483722" r:id="rId3"/>
    <p:sldLayoutId id="2147483723" r:id="rId4"/>
    <p:sldLayoutId id="2147483732" r:id="rId5"/>
    <p:sldLayoutId id="2147483724" r:id="rId6"/>
    <p:sldLayoutId id="2147483725" r:id="rId7"/>
    <p:sldLayoutId id="2147483726" r:id="rId8"/>
    <p:sldLayoutId id="2147483727" r:id="rId9"/>
    <p:sldLayoutId id="2147483729" r:id="rId10"/>
    <p:sldLayoutId id="2147483733" r:id="rId11"/>
    <p:sldLayoutId id="2147483731" r:id="rId12"/>
  </p:sldLayoutIdLst>
  <p:txStyles>
    <p:titleStyle>
      <a:lvl1pPr algn="l" defTabSz="685800" rtl="0" eaLnBrk="1" latinLnBrk="0" hangingPunct="1">
        <a:lnSpc>
          <a:spcPct val="90000"/>
        </a:lnSpc>
        <a:spcBef>
          <a:spcPct val="0"/>
        </a:spcBef>
        <a:buNone/>
        <a:defRPr sz="2000"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39" y="116353"/>
            <a:ext cx="6447865" cy="46186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072590"/>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382823" y="237373"/>
            <a:ext cx="1515767" cy="233267"/>
          </a:xfrm>
          <a:prstGeom prst="rect">
            <a:avLst/>
          </a:prstGeom>
        </p:spPr>
      </p:pic>
      <p:cxnSp>
        <p:nvCxnSpPr>
          <p:cNvPr id="9" name="Straight Connector 8"/>
          <p:cNvCxnSpPr/>
          <p:nvPr userDrawn="1"/>
        </p:nvCxnSpPr>
        <p:spPr>
          <a:xfrm>
            <a:off x="0" y="638730"/>
            <a:ext cx="9144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924986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47" r:id="rId3"/>
    <p:sldLayoutId id="2147483748" r:id="rId4"/>
  </p:sldLayoutIdLst>
  <p:txStyles>
    <p:titleStyle>
      <a:lvl1pPr algn="l" defTabSz="685800" rtl="0" eaLnBrk="1" latinLnBrk="0" hangingPunct="1">
        <a:lnSpc>
          <a:spcPct val="90000"/>
        </a:lnSpc>
        <a:spcBef>
          <a:spcPct val="0"/>
        </a:spcBef>
        <a:buNone/>
        <a:defRPr sz="2000"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39" y="116353"/>
            <a:ext cx="6447865" cy="46186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072590"/>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382823" y="237373"/>
            <a:ext cx="1515767" cy="233267"/>
          </a:xfrm>
          <a:prstGeom prst="rect">
            <a:avLst/>
          </a:prstGeom>
        </p:spPr>
      </p:pic>
      <p:cxnSp>
        <p:nvCxnSpPr>
          <p:cNvPr id="9" name="Straight Connector 8"/>
          <p:cNvCxnSpPr/>
          <p:nvPr userDrawn="1"/>
        </p:nvCxnSpPr>
        <p:spPr>
          <a:xfrm>
            <a:off x="0" y="638730"/>
            <a:ext cx="9144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401978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3" r:id="rId3"/>
    <p:sldLayoutId id="2147483742" r:id="rId4"/>
    <p:sldLayoutId id="2147483745" r:id="rId5"/>
    <p:sldLayoutId id="2147483746" r:id="rId6"/>
  </p:sldLayoutIdLst>
  <p:txStyles>
    <p:titleStyle>
      <a:lvl1pPr algn="l" defTabSz="685800" rtl="0" eaLnBrk="1" latinLnBrk="0" hangingPunct="1">
        <a:lnSpc>
          <a:spcPct val="90000"/>
        </a:lnSpc>
        <a:spcBef>
          <a:spcPct val="0"/>
        </a:spcBef>
        <a:buNone/>
        <a:defRPr sz="2000"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xml"/><Relationship Id="rId3"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hyperlink" Target="mailto:support@blacklinesafety.com" TargetMode="External"/><Relationship Id="rId5" Type="http://schemas.openxmlformats.org/officeDocument/2006/relationships/hyperlink" Target="mailto:eusupport@blacklinesafety.com" TargetMode="External"/><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62634"/>
          <a:stretch/>
        </p:blipFill>
        <p:spPr>
          <a:xfrm>
            <a:off x="6512996" y="6096008"/>
            <a:ext cx="2119724" cy="381406"/>
          </a:xfrm>
          <a:prstGeom prst="rect">
            <a:avLst/>
          </a:prstGeom>
        </p:spPr>
      </p:pic>
      <p:sp>
        <p:nvSpPr>
          <p:cNvPr id="5" name="TextBox 4"/>
          <p:cNvSpPr txBox="1"/>
          <p:nvPr/>
        </p:nvSpPr>
        <p:spPr>
          <a:xfrm>
            <a:off x="0" y="2940352"/>
            <a:ext cx="9144000" cy="646331"/>
          </a:xfrm>
          <a:prstGeom prst="rect">
            <a:avLst/>
          </a:prstGeom>
          <a:noFill/>
        </p:spPr>
        <p:txBody>
          <a:bodyPr wrap="square" rtlCol="0">
            <a:spAutoFit/>
          </a:bodyPr>
          <a:lstStyle/>
          <a:p>
            <a:pPr algn="ctr"/>
            <a:r>
              <a:rPr lang="en-US" sz="3600" dirty="0" smtClean="0">
                <a:solidFill>
                  <a:schemeClr val="bg1"/>
                </a:solidFill>
              </a:rPr>
              <a:t>BLACKLINE LIVE</a:t>
            </a:r>
            <a:endParaRPr lang="en-US" sz="3600" baseline="30000" dirty="0">
              <a:solidFill>
                <a:schemeClr val="bg1"/>
              </a:solidFill>
            </a:endParaRPr>
          </a:p>
        </p:txBody>
      </p:sp>
      <p:sp>
        <p:nvSpPr>
          <p:cNvPr id="6" name="TextBox 5"/>
          <p:cNvSpPr txBox="1"/>
          <p:nvPr/>
        </p:nvSpPr>
        <p:spPr>
          <a:xfrm>
            <a:off x="0" y="3665339"/>
            <a:ext cx="9144000" cy="400110"/>
          </a:xfrm>
          <a:prstGeom prst="rect">
            <a:avLst/>
          </a:prstGeom>
          <a:noFill/>
        </p:spPr>
        <p:txBody>
          <a:bodyPr wrap="square" rtlCol="0">
            <a:spAutoFit/>
          </a:bodyPr>
          <a:lstStyle/>
          <a:p>
            <a:pPr algn="ctr"/>
            <a:r>
              <a:rPr lang="en-US" sz="2000" dirty="0" err="1">
                <a:solidFill>
                  <a:schemeClr val="bg1"/>
                </a:solidFill>
              </a:rPr>
              <a:t>l</a:t>
            </a:r>
            <a:r>
              <a:rPr lang="en-US" sz="2000" dirty="0" err="1" smtClean="0">
                <a:solidFill>
                  <a:schemeClr val="bg1"/>
                </a:solidFill>
              </a:rPr>
              <a:t>ive.blacklinesafety.com</a:t>
            </a:r>
            <a:endParaRPr lang="en-US" sz="2000" baseline="30000" dirty="0">
              <a:solidFill>
                <a:schemeClr val="bg1"/>
              </a:solidFill>
            </a:endParaRPr>
          </a:p>
        </p:txBody>
      </p:sp>
    </p:spTree>
    <p:extLst>
      <p:ext uri="{BB962C8B-B14F-4D97-AF65-F5344CB8AC3E}">
        <p14:creationId xmlns:p14="http://schemas.microsoft.com/office/powerpoint/2010/main" val="4847108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GROUPS</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381" y="1410301"/>
            <a:ext cx="7648336" cy="4421787"/>
          </a:xfrm>
          <a:prstGeom prst="rect">
            <a:avLst/>
          </a:prstGeom>
          <a:ln>
            <a:solidFill>
              <a:schemeClr val="bg1">
                <a:lumMod val="75000"/>
              </a:schemeClr>
            </a:solidFill>
          </a:ln>
          <a:effectLst>
            <a:outerShdw blurRad="50800" dir="2700000" algn="tl" rotWithShape="0">
              <a:prstClr val="black">
                <a:alpha val="40000"/>
              </a:prstClr>
            </a:outerShdw>
          </a:effectLst>
        </p:spPr>
      </p:pic>
    </p:spTree>
    <p:extLst>
      <p:ext uri="{BB962C8B-B14F-4D97-AF65-F5344CB8AC3E}">
        <p14:creationId xmlns:p14="http://schemas.microsoft.com/office/powerpoint/2010/main" val="8108709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GROUPS</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4931" y="1078715"/>
            <a:ext cx="6442865" cy="5298761"/>
          </a:xfrm>
          <a:prstGeom prst="rect">
            <a:avLst/>
          </a:prstGeom>
          <a:ln>
            <a:solidFill>
              <a:schemeClr val="bg1">
                <a:lumMod val="75000"/>
              </a:schemeClr>
            </a:solidFill>
          </a:ln>
          <a:effectLst>
            <a:outerShdw blurRad="50800" dir="2700000" algn="tl" rotWithShape="0">
              <a:prstClr val="black">
                <a:alpha val="40000"/>
              </a:prstClr>
            </a:outerShdw>
          </a:effectLst>
        </p:spPr>
      </p:pic>
    </p:spTree>
    <p:extLst>
      <p:ext uri="{BB962C8B-B14F-4D97-AF65-F5344CB8AC3E}">
        <p14:creationId xmlns:p14="http://schemas.microsoft.com/office/powerpoint/2010/main" val="5909392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ROLES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53" y="1362011"/>
            <a:ext cx="8218449" cy="4400902"/>
          </a:xfrm>
          <a:prstGeom prst="rect">
            <a:avLst/>
          </a:prstGeom>
        </p:spPr>
      </p:pic>
    </p:spTree>
    <p:extLst>
      <p:ext uri="{BB962C8B-B14F-4D97-AF65-F5344CB8AC3E}">
        <p14:creationId xmlns:p14="http://schemas.microsoft.com/office/powerpoint/2010/main" val="9133741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DEVICES</a:t>
            </a:r>
            <a:endParaRPr lang="en-US"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1" b="849"/>
          <a:stretch/>
        </p:blipFill>
        <p:spPr>
          <a:xfrm>
            <a:off x="380451" y="1166594"/>
            <a:ext cx="8354164" cy="4498225"/>
          </a:xfrm>
          <a:prstGeom prst="rect">
            <a:avLst/>
          </a:prstGeom>
          <a:ln>
            <a:solidFill>
              <a:schemeClr val="bg1">
                <a:lumMod val="75000"/>
              </a:schemeClr>
            </a:solidFill>
          </a:ln>
        </p:spPr>
      </p:pic>
    </p:spTree>
    <p:extLst>
      <p:ext uri="{BB962C8B-B14F-4D97-AF65-F5344CB8AC3E}">
        <p14:creationId xmlns:p14="http://schemas.microsoft.com/office/powerpoint/2010/main" val="6461561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DEVICE DETAILS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939" y="860357"/>
            <a:ext cx="5931139" cy="5785769"/>
          </a:xfrm>
          <a:prstGeom prst="rect">
            <a:avLst/>
          </a:prstGeom>
          <a:ln>
            <a:noFill/>
          </a:ln>
          <a:effectLst>
            <a:outerShdw blurRad="50800" dir="2700000" algn="tl" rotWithShape="0">
              <a:prstClr val="black">
                <a:alpha val="55000"/>
              </a:prstClr>
            </a:outerShdw>
          </a:effectLst>
        </p:spPr>
      </p:pic>
      <p:sp>
        <p:nvSpPr>
          <p:cNvPr id="5" name="TextBox 4"/>
          <p:cNvSpPr txBox="1"/>
          <p:nvPr/>
        </p:nvSpPr>
        <p:spPr>
          <a:xfrm>
            <a:off x="6527071" y="1179404"/>
            <a:ext cx="2237788" cy="3016210"/>
          </a:xfrm>
          <a:prstGeom prst="rect">
            <a:avLst/>
          </a:prstGeom>
          <a:noFill/>
        </p:spPr>
        <p:txBody>
          <a:bodyPr wrap="square" rtlCol="0">
            <a:spAutoFit/>
          </a:bodyPr>
          <a:lstStyle/>
          <a:p>
            <a:pPr marL="285750" indent="-285750">
              <a:spcAft>
                <a:spcPts val="1200"/>
              </a:spcAft>
              <a:buClr>
                <a:srgbClr val="A6192E"/>
              </a:buClr>
              <a:buFont typeface="Wingdings" charset="2"/>
              <a:buChar char="§"/>
            </a:pPr>
            <a:r>
              <a:rPr lang="en-US" sz="1600" dirty="0" smtClean="0">
                <a:latin typeface="Arial" charset="0"/>
                <a:ea typeface="Arial" charset="0"/>
                <a:cs typeface="Arial" charset="0"/>
              </a:rPr>
              <a:t>Device name</a:t>
            </a:r>
          </a:p>
          <a:p>
            <a:pPr marL="285750" indent="-285750">
              <a:spcAft>
                <a:spcPts val="1200"/>
              </a:spcAft>
              <a:buClr>
                <a:srgbClr val="A6192E"/>
              </a:buClr>
              <a:buFont typeface="Wingdings" charset="2"/>
              <a:buChar char="§"/>
            </a:pPr>
            <a:r>
              <a:rPr lang="en-US" sz="1600" dirty="0" smtClean="0">
                <a:latin typeface="Arial" charset="0"/>
                <a:ea typeface="Arial" charset="0"/>
                <a:cs typeface="Arial" charset="0"/>
              </a:rPr>
              <a:t>Organization </a:t>
            </a:r>
          </a:p>
          <a:p>
            <a:pPr marL="285750" indent="-285750">
              <a:spcAft>
                <a:spcPts val="1200"/>
              </a:spcAft>
              <a:buClr>
                <a:srgbClr val="A6192E"/>
              </a:buClr>
              <a:buFont typeface="Wingdings" charset="2"/>
              <a:buChar char="§"/>
            </a:pPr>
            <a:r>
              <a:rPr lang="en-US" sz="1600" dirty="0" smtClean="0">
                <a:latin typeface="Arial" charset="0"/>
                <a:ea typeface="Arial" charset="0"/>
                <a:cs typeface="Arial" charset="0"/>
              </a:rPr>
              <a:t>Assigned team member</a:t>
            </a:r>
          </a:p>
          <a:p>
            <a:pPr marL="285750" indent="-285750">
              <a:spcAft>
                <a:spcPts val="1200"/>
              </a:spcAft>
              <a:buClr>
                <a:srgbClr val="A6192E"/>
              </a:buClr>
              <a:buFont typeface="Wingdings" charset="2"/>
              <a:buChar char="§"/>
            </a:pPr>
            <a:r>
              <a:rPr lang="en-US" sz="1600" dirty="0" smtClean="0">
                <a:latin typeface="Arial" charset="0"/>
                <a:ea typeface="Arial" charset="0"/>
                <a:cs typeface="Arial" charset="0"/>
              </a:rPr>
              <a:t>Device type and ID</a:t>
            </a:r>
          </a:p>
          <a:p>
            <a:pPr marL="285750" indent="-285750">
              <a:spcAft>
                <a:spcPts val="1200"/>
              </a:spcAft>
              <a:buClr>
                <a:srgbClr val="A6192E"/>
              </a:buClr>
              <a:buFont typeface="Wingdings" charset="2"/>
              <a:buChar char="§"/>
            </a:pPr>
            <a:r>
              <a:rPr lang="en-US" sz="1600" dirty="0" smtClean="0">
                <a:latin typeface="Arial" charset="0"/>
                <a:ea typeface="Arial" charset="0"/>
                <a:cs typeface="Arial" charset="0"/>
              </a:rPr>
              <a:t>Assigned profiles</a:t>
            </a:r>
          </a:p>
          <a:p>
            <a:pPr marL="285750" indent="-285750">
              <a:spcAft>
                <a:spcPts val="1200"/>
              </a:spcAft>
              <a:buClr>
                <a:srgbClr val="A6192E"/>
              </a:buClr>
              <a:buFont typeface="Wingdings" charset="2"/>
              <a:buChar char="§"/>
            </a:pPr>
            <a:r>
              <a:rPr lang="en-US" sz="1600" dirty="0" smtClean="0">
                <a:latin typeface="Arial" charset="0"/>
                <a:ea typeface="Arial" charset="0"/>
                <a:cs typeface="Arial" charset="0"/>
              </a:rPr>
              <a:t>Assigned groups</a:t>
            </a:r>
          </a:p>
          <a:p>
            <a:pPr marL="285750" indent="-285750">
              <a:buClr>
                <a:srgbClr val="A6192E"/>
              </a:buClr>
              <a:buFont typeface="Wingdings" charset="2"/>
              <a:buChar char="§"/>
            </a:pPr>
            <a:endParaRPr lang="en-US" dirty="0"/>
          </a:p>
        </p:txBody>
      </p:sp>
    </p:spTree>
    <p:extLst>
      <p:ext uri="{BB962C8B-B14F-4D97-AF65-F5344CB8AC3E}">
        <p14:creationId xmlns:p14="http://schemas.microsoft.com/office/powerpoint/2010/main" val="18517055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DEVICE CONFIGURATION</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702" y="1008468"/>
            <a:ext cx="7281746" cy="5351915"/>
          </a:xfrm>
          <a:prstGeom prst="rect">
            <a:avLst/>
          </a:prstGeom>
          <a:effectLst>
            <a:outerShdw blurRad="50800" dir="2700000" algn="tl" rotWithShape="0">
              <a:prstClr val="black">
                <a:alpha val="40000"/>
              </a:prstClr>
            </a:outerShdw>
          </a:effectLst>
        </p:spPr>
      </p:pic>
    </p:spTree>
    <p:extLst>
      <p:ext uri="{BB962C8B-B14F-4D97-AF65-F5344CB8AC3E}">
        <p14:creationId xmlns:p14="http://schemas.microsoft.com/office/powerpoint/2010/main" val="12330712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ALERT PROFILE</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980" y="1008468"/>
            <a:ext cx="7221190" cy="5351915"/>
          </a:xfrm>
          <a:prstGeom prst="rect">
            <a:avLst/>
          </a:prstGeom>
          <a:effectLst>
            <a:outerShdw blurRad="50800" dir="2700000" algn="tl" rotWithShape="0">
              <a:prstClr val="black">
                <a:alpha val="40000"/>
              </a:prstClr>
            </a:outerShdw>
          </a:effectLst>
        </p:spPr>
      </p:pic>
    </p:spTree>
    <p:extLst>
      <p:ext uri="{BB962C8B-B14F-4D97-AF65-F5344CB8AC3E}">
        <p14:creationId xmlns:p14="http://schemas.microsoft.com/office/powerpoint/2010/main" val="9131663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MAPS</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225" y="922563"/>
            <a:ext cx="7794702" cy="5517404"/>
          </a:xfrm>
          <a:prstGeom prst="rect">
            <a:avLst/>
          </a:prstGeom>
          <a:effectLst>
            <a:outerShdw blurRad="50800" dir="2700000" algn="tl" rotWithShape="0">
              <a:prstClr val="black">
                <a:alpha val="40000"/>
              </a:prstClr>
            </a:outerShdw>
          </a:effectLst>
        </p:spPr>
      </p:pic>
    </p:spTree>
    <p:extLst>
      <p:ext uri="{BB962C8B-B14F-4D97-AF65-F5344CB8AC3E}">
        <p14:creationId xmlns:p14="http://schemas.microsoft.com/office/powerpoint/2010/main" val="2456759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MANAGAING AN ALERT</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966" y="1497687"/>
            <a:ext cx="8329438" cy="4912735"/>
          </a:xfrm>
          <a:prstGeom prst="rect">
            <a:avLst/>
          </a:prstGeom>
          <a:effectLst>
            <a:outerShdw blurRad="50800" dir="2700000" algn="tl" rotWithShape="0">
              <a:prstClr val="black">
                <a:alpha val="40000"/>
              </a:prstClr>
            </a:outerShdw>
          </a:effectLst>
        </p:spPr>
      </p:pic>
      <p:sp>
        <p:nvSpPr>
          <p:cNvPr id="4" name="TextBox 3"/>
          <p:cNvSpPr txBox="1"/>
          <p:nvPr/>
        </p:nvSpPr>
        <p:spPr>
          <a:xfrm>
            <a:off x="268939" y="871577"/>
            <a:ext cx="8006053" cy="276999"/>
          </a:xfrm>
          <a:prstGeom prst="rect">
            <a:avLst/>
          </a:prstGeom>
          <a:noFill/>
        </p:spPr>
        <p:txBody>
          <a:bodyPr wrap="square" rtlCol="0">
            <a:spAutoFit/>
          </a:bodyPr>
          <a:lstStyle/>
          <a:p>
            <a:r>
              <a:rPr lang="en-US" sz="1200" dirty="0" smtClean="0">
                <a:solidFill>
                  <a:srgbClr val="C00000"/>
                </a:solidFill>
              </a:rPr>
              <a:t>If your devices are monitored by Blackline or another company, your monitoring service will do this for you.</a:t>
            </a:r>
            <a:endParaRPr lang="en-US" sz="1200" dirty="0">
              <a:solidFill>
                <a:srgbClr val="C00000"/>
              </a:solidFill>
            </a:endParaRPr>
          </a:p>
        </p:txBody>
      </p:sp>
    </p:spTree>
    <p:extLst>
      <p:ext uri="{BB962C8B-B14F-4D97-AF65-F5344CB8AC3E}">
        <p14:creationId xmlns:p14="http://schemas.microsoft.com/office/powerpoint/2010/main" val="4336756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MANAGAING AN ALERT</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1768" y="1182029"/>
            <a:ext cx="4568903" cy="4951141"/>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27683"/>
          <a:stretch/>
        </p:blipFill>
        <p:spPr>
          <a:xfrm>
            <a:off x="268938" y="1182028"/>
            <a:ext cx="3754735" cy="293277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0617" y="1182029"/>
            <a:ext cx="4568903" cy="4951140"/>
          </a:xfrm>
          <a:prstGeom prst="rect">
            <a:avLst/>
          </a:prstGeom>
        </p:spPr>
      </p:pic>
    </p:spTree>
    <p:extLst>
      <p:ext uri="{BB962C8B-B14F-4D97-AF65-F5344CB8AC3E}">
        <p14:creationId xmlns:p14="http://schemas.microsoft.com/office/powerpoint/2010/main" val="3009937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a:xfrm>
            <a:off x="628649" y="4658031"/>
            <a:ext cx="8240047" cy="2111481"/>
          </a:xfrm>
        </p:spPr>
        <p:txBody>
          <a:bodyPr>
            <a:normAutofit lnSpcReduction="10000"/>
          </a:bodyPr>
          <a:lstStyle/>
          <a:p>
            <a:pPr marL="0" indent="0">
              <a:buNone/>
            </a:pPr>
            <a:r>
              <a:rPr lang="en-US" dirty="0">
                <a:solidFill>
                  <a:schemeClr val="accent1"/>
                </a:solidFill>
              </a:rPr>
              <a:t>WHAT IS </a:t>
            </a:r>
            <a:r>
              <a:rPr lang="en-US" dirty="0" smtClean="0">
                <a:solidFill>
                  <a:schemeClr val="accent1"/>
                </a:solidFill>
              </a:rPr>
              <a:t>BLACKLINE LIVE?</a:t>
            </a:r>
            <a:endParaRPr lang="en-US" dirty="0">
              <a:solidFill>
                <a:schemeClr val="accent1"/>
              </a:solidFill>
            </a:endParaRPr>
          </a:p>
          <a:p>
            <a:r>
              <a:rPr lang="en-US" dirty="0"/>
              <a:t>C</a:t>
            </a:r>
            <a:r>
              <a:rPr lang="en-US" dirty="0" smtClean="0"/>
              <a:t>loud-hosted web portal</a:t>
            </a:r>
          </a:p>
          <a:p>
            <a:r>
              <a:rPr lang="en-US" dirty="0"/>
              <a:t>Visibility on all your workers and keeping your contact information up to </a:t>
            </a:r>
            <a:r>
              <a:rPr lang="en-US" dirty="0" smtClean="0"/>
              <a:t>date</a:t>
            </a:r>
          </a:p>
          <a:p>
            <a:r>
              <a:rPr lang="en-US" dirty="0" smtClean="0"/>
              <a:t>This is where you will find your main dashboard with associated devices, a live map, account settings, and configuration profiles. </a:t>
            </a:r>
            <a:endParaRPr lang="en-US"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5259" b="10606"/>
          <a:stretch/>
        </p:blipFill>
        <p:spPr>
          <a:xfrm>
            <a:off x="0" y="629266"/>
            <a:ext cx="9155678" cy="3726424"/>
          </a:xfrm>
          <a:prstGeom prst="rect">
            <a:avLst/>
          </a:prstGeom>
        </p:spPr>
      </p:pic>
    </p:spTree>
    <p:extLst>
      <p:ext uri="{BB962C8B-B14F-4D97-AF65-F5344CB8AC3E}">
        <p14:creationId xmlns:p14="http://schemas.microsoft.com/office/powerpoint/2010/main" val="117584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4149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23981"/>
          <a:stretch/>
        </p:blipFill>
        <p:spPr>
          <a:xfrm>
            <a:off x="0" y="636815"/>
            <a:ext cx="9154920" cy="3820885"/>
          </a:xfrm>
          <a:prstGeom prst="rect">
            <a:avLst/>
          </a:prstGeom>
        </p:spPr>
      </p:pic>
      <p:sp>
        <p:nvSpPr>
          <p:cNvPr id="2" name="Title 1"/>
          <p:cNvSpPr>
            <a:spLocks noGrp="1"/>
          </p:cNvSpPr>
          <p:nvPr>
            <p:ph type="title"/>
          </p:nvPr>
        </p:nvSpPr>
        <p:spPr/>
        <p:txBody>
          <a:bodyPr/>
          <a:lstStyle/>
          <a:p>
            <a:r>
              <a:rPr lang="en-US" dirty="0"/>
              <a:t>SUPPORT</a:t>
            </a:r>
          </a:p>
        </p:txBody>
      </p:sp>
      <p:sp>
        <p:nvSpPr>
          <p:cNvPr id="12" name="Content Placeholder 2"/>
          <p:cNvSpPr>
            <a:spLocks noGrp="1"/>
          </p:cNvSpPr>
          <p:nvPr>
            <p:ph idx="1"/>
          </p:nvPr>
        </p:nvSpPr>
        <p:spPr>
          <a:xfrm>
            <a:off x="696191" y="4906072"/>
            <a:ext cx="8021781" cy="1036072"/>
          </a:xfrm>
        </p:spPr>
        <p:txBody>
          <a:bodyPr>
            <a:noAutofit/>
          </a:bodyPr>
          <a:lstStyle/>
          <a:p>
            <a:pPr marL="0" indent="0">
              <a:buNone/>
            </a:pPr>
            <a:r>
              <a:rPr lang="en-US" dirty="0">
                <a:solidFill>
                  <a:schemeClr val="accent1"/>
                </a:solidFill>
              </a:rPr>
              <a:t>CUSTOMER CARE</a:t>
            </a:r>
          </a:p>
          <a:p>
            <a:pPr marL="0" indent="0">
              <a:buNone/>
            </a:pPr>
            <a:r>
              <a:rPr lang="en-US" dirty="0"/>
              <a:t>For technical support, please contact </a:t>
            </a:r>
            <a:r>
              <a:rPr lang="en-US"/>
              <a:t>our </a:t>
            </a:r>
            <a:r>
              <a:rPr lang="en-US" smtClean="0"/>
              <a:t>Customer </a:t>
            </a:r>
            <a:r>
              <a:rPr lang="en-US" dirty="0"/>
              <a:t>C</a:t>
            </a:r>
            <a:r>
              <a:rPr lang="en-US" smtClean="0"/>
              <a:t>are </a:t>
            </a:r>
            <a:r>
              <a:rPr lang="en-US" dirty="0"/>
              <a:t>team.</a:t>
            </a:r>
          </a:p>
        </p:txBody>
      </p:sp>
      <p:sp>
        <p:nvSpPr>
          <p:cNvPr id="6" name="Content Placeholder 2"/>
          <p:cNvSpPr txBox="1">
            <a:spLocks/>
          </p:cNvSpPr>
          <p:nvPr/>
        </p:nvSpPr>
        <p:spPr>
          <a:xfrm>
            <a:off x="0" y="2434494"/>
            <a:ext cx="9144000" cy="78669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en-US" sz="2400" dirty="0" err="1">
                <a:solidFill>
                  <a:schemeClr val="accent6"/>
                </a:solidFill>
              </a:rPr>
              <a:t>support.BlacklineSafety.com</a:t>
            </a:r>
            <a:endParaRPr lang="en-US" sz="2400" dirty="0">
              <a:solidFill>
                <a:schemeClr val="accent6"/>
              </a:solidFill>
            </a:endParaRPr>
          </a:p>
        </p:txBody>
      </p:sp>
      <p:sp>
        <p:nvSpPr>
          <p:cNvPr id="8" name="Content Placeholder 2"/>
          <p:cNvSpPr txBox="1">
            <a:spLocks/>
          </p:cNvSpPr>
          <p:nvPr/>
        </p:nvSpPr>
        <p:spPr>
          <a:xfrm>
            <a:off x="696192" y="5924379"/>
            <a:ext cx="2192482" cy="703512"/>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en-US" sz="1100" b="1" dirty="0"/>
              <a:t>North America (24 hours)</a:t>
            </a:r>
            <a:br>
              <a:rPr lang="en-US" sz="1100" b="1" dirty="0"/>
            </a:br>
            <a:r>
              <a:rPr lang="en-US" sz="1100" dirty="0"/>
              <a:t>Toll Free</a:t>
            </a:r>
            <a:r>
              <a:rPr lang="en-US" sz="1100"/>
              <a:t>: 1-877-869-7212</a:t>
            </a:r>
            <a:br>
              <a:rPr lang="en-US" sz="1100"/>
            </a:br>
            <a:r>
              <a:rPr lang="en-US" sz="1100" dirty="0">
                <a:hlinkClick r:id="rId4"/>
              </a:rPr>
              <a:t>support@blacklinesafety.com</a:t>
            </a:r>
            <a:endParaRPr lang="en-US" sz="1100" dirty="0"/>
          </a:p>
        </p:txBody>
      </p:sp>
      <p:sp>
        <p:nvSpPr>
          <p:cNvPr id="9" name="Content Placeholder 2"/>
          <p:cNvSpPr txBox="1">
            <a:spLocks/>
          </p:cNvSpPr>
          <p:nvPr/>
        </p:nvSpPr>
        <p:spPr>
          <a:xfrm>
            <a:off x="3304309" y="5924379"/>
            <a:ext cx="2452255" cy="703512"/>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en-US" sz="1100" b="1" dirty="0"/>
              <a:t>United Kingdom (8am-5pm GMT)</a:t>
            </a:r>
            <a:br>
              <a:rPr lang="en-US" sz="1100" b="1" dirty="0"/>
            </a:br>
            <a:r>
              <a:rPr lang="en-US" sz="1100" dirty="0"/>
              <a:t>+44 1787 </a:t>
            </a:r>
            <a:r>
              <a:rPr lang="en-US" sz="1100"/>
              <a:t>222684 </a:t>
            </a:r>
            <a:br>
              <a:rPr lang="en-US" sz="1100"/>
            </a:br>
            <a:r>
              <a:rPr lang="en-US" sz="1100" dirty="0">
                <a:hlinkClick r:id="rId5"/>
              </a:rPr>
              <a:t>eusupport@blacklinesafety.com</a:t>
            </a:r>
            <a:endParaRPr lang="en-US" sz="1100" dirty="0"/>
          </a:p>
        </p:txBody>
      </p:sp>
      <p:sp>
        <p:nvSpPr>
          <p:cNvPr id="10" name="Content Placeholder 2"/>
          <p:cNvSpPr txBox="1">
            <a:spLocks/>
          </p:cNvSpPr>
          <p:nvPr/>
        </p:nvSpPr>
        <p:spPr>
          <a:xfrm>
            <a:off x="6317674" y="5924379"/>
            <a:ext cx="2026228" cy="703512"/>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en-US" sz="1100" b="1" dirty="0"/>
              <a:t>International (24 </a:t>
            </a:r>
            <a:r>
              <a:rPr lang="en-US" sz="1100" b="1"/>
              <a:t>hours)</a:t>
            </a:r>
            <a:br>
              <a:rPr lang="en-US" sz="1100" b="1"/>
            </a:br>
            <a:r>
              <a:rPr lang="en-US" sz="1100"/>
              <a:t>+</a:t>
            </a:r>
            <a:r>
              <a:rPr lang="en-US" sz="1100" dirty="0"/>
              <a:t>1-403-452-0327</a:t>
            </a:r>
            <a:br>
              <a:rPr lang="en-US" sz="1100" dirty="0"/>
            </a:br>
            <a:r>
              <a:rPr lang="en-US" sz="1100" dirty="0">
                <a:hlinkClick r:id="rId4"/>
              </a:rPr>
              <a:t>support@blacklinesafety.com</a:t>
            </a:r>
            <a:endParaRPr lang="en-US" sz="1100" dirty="0"/>
          </a:p>
          <a:p>
            <a:pPr marL="0" indent="0">
              <a:buFont typeface="Wingdings" charset="2"/>
              <a:buNone/>
            </a:pPr>
            <a:endParaRPr lang="en-US" sz="1100" dirty="0"/>
          </a:p>
        </p:txBody>
      </p:sp>
    </p:spTree>
    <p:extLst>
      <p:ext uri="{BB962C8B-B14F-4D97-AF65-F5344CB8AC3E}">
        <p14:creationId xmlns:p14="http://schemas.microsoft.com/office/powerpoint/2010/main" val="13622857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30194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565970" y="4628537"/>
            <a:ext cx="8023737" cy="2111481"/>
          </a:xfrm>
        </p:spPr>
        <p:txBody>
          <a:bodyPr>
            <a:normAutofit/>
          </a:bodyPr>
          <a:lstStyle/>
          <a:p>
            <a:pPr marL="0" indent="0">
              <a:buNone/>
            </a:pPr>
            <a:r>
              <a:rPr lang="en-US" dirty="0" smtClean="0"/>
              <a:t>It is your responsibility to make sure </a:t>
            </a:r>
            <a:r>
              <a:rPr lang="en-US" smtClean="0"/>
              <a:t>the following </a:t>
            </a:r>
            <a:r>
              <a:rPr lang="en-US" dirty="0" smtClean="0"/>
              <a:t>are up to date:</a:t>
            </a:r>
          </a:p>
          <a:p>
            <a:r>
              <a:rPr lang="en-US" dirty="0" smtClean="0"/>
              <a:t>Contacts</a:t>
            </a:r>
          </a:p>
          <a:p>
            <a:r>
              <a:rPr lang="en-US" dirty="0" smtClean="0"/>
              <a:t>Device users</a:t>
            </a:r>
          </a:p>
          <a:p>
            <a:r>
              <a:rPr lang="en-US" dirty="0" smtClean="0"/>
              <a:t>Assigned devices</a:t>
            </a:r>
          </a:p>
          <a:p>
            <a:r>
              <a:rPr lang="en-US" dirty="0" smtClean="0"/>
              <a:t>Emergency response protocols</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5259" b="10606"/>
          <a:stretch/>
        </p:blipFill>
        <p:spPr>
          <a:xfrm>
            <a:off x="0" y="629266"/>
            <a:ext cx="9155678" cy="3726424"/>
          </a:xfrm>
          <a:prstGeom prst="rect">
            <a:avLst/>
          </a:prstGeom>
        </p:spPr>
      </p:pic>
    </p:spTree>
    <p:extLst>
      <p:ext uri="{BB962C8B-B14F-4D97-AF65-F5344CB8AC3E}">
        <p14:creationId xmlns:p14="http://schemas.microsoft.com/office/powerpoint/2010/main" val="176813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ORGANIZATIONS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939" y="1003609"/>
            <a:ext cx="8600093" cy="5586761"/>
          </a:xfrm>
          <a:prstGeom prst="rect">
            <a:avLst/>
          </a:prstGeom>
        </p:spPr>
      </p:pic>
    </p:spTree>
    <p:extLst>
      <p:ext uri="{BB962C8B-B14F-4D97-AF65-F5344CB8AC3E}">
        <p14:creationId xmlns:p14="http://schemas.microsoft.com/office/powerpoint/2010/main" val="1552433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ORGANIZATION DETALS &amp; ACCOUNT SETTINGS</a:t>
            </a:r>
            <a:endParaRPr lang="en-US" dirty="0"/>
          </a:p>
        </p:txBody>
      </p:sp>
      <p:sp>
        <p:nvSpPr>
          <p:cNvPr id="3" name="Content Placeholder 2"/>
          <p:cNvSpPr>
            <a:spLocks noGrp="1"/>
          </p:cNvSpPr>
          <p:nvPr>
            <p:ph idx="1"/>
          </p:nvPr>
        </p:nvSpPr>
        <p:spPr>
          <a:xfrm>
            <a:off x="268939" y="3802626"/>
            <a:ext cx="4084688" cy="2111481"/>
          </a:xfrm>
        </p:spPr>
        <p:txBody>
          <a:bodyPr>
            <a:normAutofit fontScale="92500"/>
          </a:bodyPr>
          <a:lstStyle/>
          <a:p>
            <a:pPr marL="0" indent="0" algn="ctr">
              <a:buNone/>
            </a:pPr>
            <a:r>
              <a:rPr lang="en-US" b="1" dirty="0" smtClean="0"/>
              <a:t>Organization details</a:t>
            </a:r>
          </a:p>
          <a:p>
            <a:r>
              <a:rPr lang="en-US" sz="2000" dirty="0" smtClean="0"/>
              <a:t>Information about the organization</a:t>
            </a:r>
          </a:p>
          <a:p>
            <a:r>
              <a:rPr lang="en-US" sz="2000" dirty="0" smtClean="0"/>
              <a:t>Can be seen by all in an organization</a:t>
            </a:r>
          </a:p>
          <a:p>
            <a:r>
              <a:rPr lang="en-US" sz="2000" dirty="0" smtClean="0"/>
              <a:t>Can be edited only by the organization admin</a:t>
            </a:r>
          </a:p>
        </p:txBody>
      </p:sp>
      <p:sp>
        <p:nvSpPr>
          <p:cNvPr id="5" name="Content Placeholder 2"/>
          <p:cNvSpPr txBox="1">
            <a:spLocks/>
          </p:cNvSpPr>
          <p:nvPr/>
        </p:nvSpPr>
        <p:spPr>
          <a:xfrm>
            <a:off x="5052390" y="3802625"/>
            <a:ext cx="3529164" cy="2111481"/>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en-US" b="1" dirty="0" smtClean="0"/>
              <a:t>Account settings</a:t>
            </a:r>
          </a:p>
          <a:p>
            <a:r>
              <a:rPr lang="en-US" sz="2000" dirty="0" smtClean="0"/>
              <a:t>Information about how you view the portal</a:t>
            </a:r>
          </a:p>
          <a:p>
            <a:r>
              <a:rPr lang="en-US" sz="2000" dirty="0" smtClean="0"/>
              <a:t>Can only be seen and edited by you</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757" y="1224668"/>
            <a:ext cx="4266199" cy="2301977"/>
          </a:xfrm>
          <a:prstGeom prst="rect">
            <a:avLst/>
          </a:prstGeom>
          <a:ln>
            <a:noFill/>
          </a:ln>
          <a:effectLst>
            <a:outerShdw blurRad="50800" dir="2700000" algn="tl" rotWithShape="0">
              <a:prstClr val="black">
                <a:alpha val="40000"/>
              </a:prst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7596" y="1217971"/>
            <a:ext cx="4378752" cy="2308674"/>
          </a:xfrm>
          <a:prstGeom prst="rect">
            <a:avLst/>
          </a:prstGeom>
          <a:ln>
            <a:noFill/>
          </a:ln>
          <a:effectLst>
            <a:outerShdw blurRad="50800" dir="2700000" algn="tl" rotWithShape="0">
              <a:prstClr val="black">
                <a:alpha val="40000"/>
              </a:prstClr>
            </a:outerShdw>
          </a:effectLst>
        </p:spPr>
      </p:pic>
    </p:spTree>
    <p:extLst>
      <p:ext uri="{BB962C8B-B14F-4D97-AF65-F5344CB8AC3E}">
        <p14:creationId xmlns:p14="http://schemas.microsoft.com/office/powerpoint/2010/main" val="211018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500"/>
                                        <p:tgtEl>
                                          <p:spTgt spid="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xEl>
                                              <p:pRg st="1" end="1"/>
                                            </p:txEl>
                                          </p:spTgt>
                                        </p:tgtEl>
                                        <p:attrNameLst>
                                          <p:attrName>style.visibility</p:attrName>
                                        </p:attrNameLst>
                                      </p:cBhvr>
                                      <p:to>
                                        <p:strVal val="visible"/>
                                      </p:to>
                                    </p:set>
                                    <p:animEffect transition="in" filter="fade">
                                      <p:cBhvr>
                                        <p:cTn id="30" dur="500"/>
                                        <p:tgtEl>
                                          <p:spTgt spid="5">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fade">
                                      <p:cBhvr>
                                        <p:cTn id="3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 MEMBERS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8598" y="1014761"/>
            <a:ext cx="5964592" cy="5394655"/>
          </a:xfrm>
          <a:prstGeom prst="rect">
            <a:avLst/>
          </a:prstGeom>
          <a:effectLst>
            <a:outerShdw blurRad="50800" dir="2700000" algn="tl" rotWithShape="0">
              <a:prstClr val="black">
                <a:alpha val="40000"/>
              </a:prstClr>
            </a:outerShdw>
          </a:effectLst>
        </p:spPr>
      </p:pic>
    </p:spTree>
    <p:extLst>
      <p:ext uri="{BB962C8B-B14F-4D97-AF65-F5344CB8AC3E}">
        <p14:creationId xmlns:p14="http://schemas.microsoft.com/office/powerpoint/2010/main" val="921971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 MEMBERS</a:t>
            </a: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2546" y="1675161"/>
            <a:ext cx="2128238" cy="2105104"/>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1052" y="1675161"/>
            <a:ext cx="2128238" cy="2105104"/>
          </a:xfrm>
          <a:prstGeom prst="rect">
            <a:avLst/>
          </a:prstGeom>
        </p:spPr>
      </p:pic>
      <p:sp>
        <p:nvSpPr>
          <p:cNvPr id="3" name="TextBox 2"/>
          <p:cNvSpPr txBox="1"/>
          <p:nvPr/>
        </p:nvSpPr>
        <p:spPr>
          <a:xfrm>
            <a:off x="1194319" y="3912746"/>
            <a:ext cx="2284691" cy="461665"/>
          </a:xfrm>
          <a:prstGeom prst="rect">
            <a:avLst/>
          </a:prstGeom>
          <a:noFill/>
        </p:spPr>
        <p:txBody>
          <a:bodyPr wrap="square" rtlCol="0">
            <a:spAutoFit/>
          </a:bodyPr>
          <a:lstStyle/>
          <a:p>
            <a:pPr algn="ctr"/>
            <a:r>
              <a:rPr lang="en-US" sz="2400" b="1" dirty="0" smtClean="0">
                <a:solidFill>
                  <a:srgbClr val="A6192E"/>
                </a:solidFill>
              </a:rPr>
              <a:t>CONTACT</a:t>
            </a:r>
            <a:endParaRPr lang="en-US" sz="2400" b="1" dirty="0">
              <a:solidFill>
                <a:srgbClr val="A6192E"/>
              </a:solidFill>
            </a:endParaRPr>
          </a:p>
        </p:txBody>
      </p:sp>
      <p:sp>
        <p:nvSpPr>
          <p:cNvPr id="11" name="TextBox 10"/>
          <p:cNvSpPr txBox="1"/>
          <p:nvPr/>
        </p:nvSpPr>
        <p:spPr>
          <a:xfrm>
            <a:off x="5381207" y="3912746"/>
            <a:ext cx="2667928" cy="461665"/>
          </a:xfrm>
          <a:prstGeom prst="rect">
            <a:avLst/>
          </a:prstGeom>
          <a:noFill/>
        </p:spPr>
        <p:txBody>
          <a:bodyPr wrap="square" rtlCol="0">
            <a:spAutoFit/>
          </a:bodyPr>
          <a:lstStyle/>
          <a:p>
            <a:pPr algn="ctr"/>
            <a:r>
              <a:rPr lang="en-US" sz="2400" b="1" dirty="0" smtClean="0">
                <a:solidFill>
                  <a:srgbClr val="A6192E"/>
                </a:solidFill>
              </a:rPr>
              <a:t>ACCOUNT USER</a:t>
            </a:r>
            <a:endParaRPr lang="en-US" sz="2400" b="1" dirty="0">
              <a:solidFill>
                <a:srgbClr val="A6192E"/>
              </a:solidFill>
            </a:endParaRPr>
          </a:p>
        </p:txBody>
      </p:sp>
      <p:sp>
        <p:nvSpPr>
          <p:cNvPr id="12" name="TextBox 11"/>
          <p:cNvSpPr txBox="1"/>
          <p:nvPr/>
        </p:nvSpPr>
        <p:spPr>
          <a:xfrm>
            <a:off x="785834" y="4522115"/>
            <a:ext cx="3101660" cy="1477328"/>
          </a:xfrm>
          <a:prstGeom prst="rect">
            <a:avLst/>
          </a:prstGeom>
          <a:noFill/>
        </p:spPr>
        <p:txBody>
          <a:bodyPr wrap="square" rtlCol="0">
            <a:spAutoFit/>
          </a:bodyPr>
          <a:lstStyle/>
          <a:p>
            <a:pPr marL="285750" indent="-285750">
              <a:spcAft>
                <a:spcPts val="1200"/>
              </a:spcAft>
              <a:buClr>
                <a:srgbClr val="A6192E"/>
              </a:buClr>
              <a:buFont typeface="Wingdings" charset="2"/>
              <a:buChar char="§"/>
            </a:pPr>
            <a:r>
              <a:rPr lang="en-US" sz="2000" b="1" dirty="0" smtClean="0">
                <a:latin typeface="Arial" charset="0"/>
                <a:ea typeface="Arial" charset="0"/>
                <a:cs typeface="Arial" charset="0"/>
              </a:rPr>
              <a:t>Do not </a:t>
            </a:r>
            <a:r>
              <a:rPr lang="en-US" sz="2000" dirty="0" smtClean="0">
                <a:latin typeface="Arial" charset="0"/>
                <a:ea typeface="Arial" charset="0"/>
                <a:cs typeface="Arial" charset="0"/>
              </a:rPr>
              <a:t>have </a:t>
            </a:r>
            <a:r>
              <a:rPr lang="en-US" sz="2000" dirty="0" smtClean="0">
                <a:latin typeface="Arial" charset="0"/>
                <a:ea typeface="Arial" charset="0"/>
                <a:cs typeface="Arial" charset="0"/>
              </a:rPr>
              <a:t/>
            </a:r>
            <a:br>
              <a:rPr lang="en-US" sz="2000" dirty="0" smtClean="0">
                <a:latin typeface="Arial" charset="0"/>
                <a:ea typeface="Arial" charset="0"/>
                <a:cs typeface="Arial" charset="0"/>
              </a:rPr>
            </a:br>
            <a:r>
              <a:rPr lang="en-US" sz="2000" dirty="0" smtClean="0">
                <a:latin typeface="Arial" charset="0"/>
                <a:ea typeface="Arial" charset="0"/>
                <a:cs typeface="Arial" charset="0"/>
              </a:rPr>
              <a:t>log-in </a:t>
            </a:r>
            <a:r>
              <a:rPr lang="en-US" sz="2000" dirty="0" smtClean="0">
                <a:latin typeface="Arial" charset="0"/>
                <a:ea typeface="Arial" charset="0"/>
                <a:cs typeface="Arial" charset="0"/>
              </a:rPr>
              <a:t>access</a:t>
            </a:r>
          </a:p>
          <a:p>
            <a:pPr marL="285750" indent="-285750">
              <a:spcAft>
                <a:spcPts val="1200"/>
              </a:spcAft>
              <a:buClr>
                <a:srgbClr val="A6192E"/>
              </a:buClr>
              <a:buFont typeface="Wingdings" charset="2"/>
              <a:buChar char="§"/>
            </a:pPr>
            <a:r>
              <a:rPr lang="en-US" sz="2000" dirty="0" smtClean="0">
                <a:latin typeface="Arial" charset="0"/>
                <a:ea typeface="Arial" charset="0"/>
                <a:cs typeface="Arial" charset="0"/>
              </a:rPr>
              <a:t>Can be assigned to devices and profiles</a:t>
            </a:r>
            <a:endParaRPr lang="en-US" sz="2000" dirty="0">
              <a:latin typeface="Arial" charset="0"/>
              <a:ea typeface="Arial" charset="0"/>
              <a:cs typeface="Arial" charset="0"/>
            </a:endParaRPr>
          </a:p>
        </p:txBody>
      </p:sp>
      <p:sp>
        <p:nvSpPr>
          <p:cNvPr id="13" name="TextBox 12"/>
          <p:cNvSpPr txBox="1"/>
          <p:nvPr/>
        </p:nvSpPr>
        <p:spPr>
          <a:xfrm>
            <a:off x="5164341" y="4519843"/>
            <a:ext cx="3101660" cy="1169551"/>
          </a:xfrm>
          <a:prstGeom prst="rect">
            <a:avLst/>
          </a:prstGeom>
          <a:noFill/>
        </p:spPr>
        <p:txBody>
          <a:bodyPr wrap="square" rtlCol="0">
            <a:spAutoFit/>
          </a:bodyPr>
          <a:lstStyle/>
          <a:p>
            <a:pPr marL="285750" indent="-285750">
              <a:spcAft>
                <a:spcPts val="1200"/>
              </a:spcAft>
              <a:buClr>
                <a:srgbClr val="A6192E"/>
              </a:buClr>
              <a:buFont typeface="Wingdings" charset="2"/>
              <a:buChar char="§"/>
            </a:pPr>
            <a:r>
              <a:rPr lang="en-US" sz="2000" b="1" dirty="0" smtClean="0">
                <a:latin typeface="Arial" charset="0"/>
                <a:ea typeface="Arial" charset="0"/>
                <a:cs typeface="Arial" charset="0"/>
              </a:rPr>
              <a:t>Do</a:t>
            </a:r>
            <a:r>
              <a:rPr lang="en-US" sz="2000" dirty="0" smtClean="0">
                <a:latin typeface="Arial" charset="0"/>
                <a:ea typeface="Arial" charset="0"/>
                <a:cs typeface="Arial" charset="0"/>
              </a:rPr>
              <a:t> have log-in access</a:t>
            </a:r>
          </a:p>
          <a:p>
            <a:pPr marL="285750" indent="-285750">
              <a:spcAft>
                <a:spcPts val="1200"/>
              </a:spcAft>
              <a:buClr>
                <a:srgbClr val="A6192E"/>
              </a:buClr>
              <a:buFont typeface="Wingdings" charset="2"/>
              <a:buChar char="§"/>
            </a:pPr>
            <a:r>
              <a:rPr lang="en-US" sz="2000" dirty="0" smtClean="0">
                <a:latin typeface="Arial" charset="0"/>
                <a:ea typeface="Arial" charset="0"/>
                <a:cs typeface="Arial" charset="0"/>
              </a:rPr>
              <a:t>Can be assigned to devices and profiles</a:t>
            </a:r>
            <a:endParaRPr lang="en-US" sz="2000" dirty="0">
              <a:latin typeface="Arial" charset="0"/>
              <a:ea typeface="Arial" charset="0"/>
              <a:cs typeface="Arial" charset="0"/>
            </a:endParaRPr>
          </a:p>
        </p:txBody>
      </p:sp>
    </p:spTree>
    <p:extLst>
      <p:ext uri="{BB962C8B-B14F-4D97-AF65-F5344CB8AC3E}">
        <p14:creationId xmlns:p14="http://schemas.microsoft.com/office/powerpoint/2010/main" val="7251857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 MEMBERS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7346" y="936703"/>
            <a:ext cx="6524753" cy="5174165"/>
          </a:xfrm>
          <a:prstGeom prst="rect">
            <a:avLst/>
          </a:prstGeom>
          <a:effectLst>
            <a:outerShdw blurRad="50800" dir="2700000" algn="tl" rotWithShape="0">
              <a:prstClr val="black">
                <a:alpha val="40000"/>
              </a:prstClr>
            </a:outerShdw>
          </a:effectLst>
        </p:spPr>
      </p:pic>
      <p:sp>
        <p:nvSpPr>
          <p:cNvPr id="5" name="TextBox 4"/>
          <p:cNvSpPr txBox="1"/>
          <p:nvPr/>
        </p:nvSpPr>
        <p:spPr>
          <a:xfrm>
            <a:off x="1536917" y="6278137"/>
            <a:ext cx="6077414" cy="276999"/>
          </a:xfrm>
          <a:prstGeom prst="rect">
            <a:avLst/>
          </a:prstGeom>
          <a:noFill/>
        </p:spPr>
        <p:txBody>
          <a:bodyPr wrap="square" rtlCol="0">
            <a:spAutoFit/>
          </a:bodyPr>
          <a:lstStyle/>
          <a:p>
            <a:r>
              <a:rPr lang="en-US" sz="1200" dirty="0" smtClean="0">
                <a:solidFill>
                  <a:srgbClr val="C00000"/>
                </a:solidFill>
              </a:rPr>
              <a:t>*If the profile fails to save, make sure there are no extra spaces in any of the text fields</a:t>
            </a:r>
            <a:endParaRPr lang="en-US" sz="1200" dirty="0">
              <a:solidFill>
                <a:srgbClr val="C00000"/>
              </a:solidFill>
            </a:endParaRPr>
          </a:p>
        </p:txBody>
      </p:sp>
    </p:spTree>
    <p:extLst>
      <p:ext uri="{BB962C8B-B14F-4D97-AF65-F5344CB8AC3E}">
        <p14:creationId xmlns:p14="http://schemas.microsoft.com/office/powerpoint/2010/main" val="891264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 MEMBERS</a:t>
            </a:r>
            <a:endParaRPr lang="en-US" dirty="0"/>
          </a:p>
        </p:txBody>
      </p:sp>
      <p:sp>
        <p:nvSpPr>
          <p:cNvPr id="14" name="TextBox 13"/>
          <p:cNvSpPr txBox="1"/>
          <p:nvPr/>
        </p:nvSpPr>
        <p:spPr>
          <a:xfrm>
            <a:off x="268939" y="886604"/>
            <a:ext cx="8328651" cy="2092881"/>
          </a:xfrm>
          <a:prstGeom prst="rect">
            <a:avLst/>
          </a:prstGeom>
          <a:noFill/>
        </p:spPr>
        <p:txBody>
          <a:bodyPr wrap="square" rtlCol="0">
            <a:spAutoFit/>
          </a:bodyPr>
          <a:lstStyle/>
          <a:p>
            <a:pPr>
              <a:spcAft>
                <a:spcPts val="1200"/>
              </a:spcAft>
            </a:pPr>
            <a:r>
              <a:rPr lang="en-US" sz="2000" b="1" dirty="0" smtClean="0">
                <a:latin typeface="Arial" charset="0"/>
                <a:ea typeface="Arial" charset="0"/>
                <a:cs typeface="Arial" charset="0"/>
              </a:rPr>
              <a:t>Invitation Status</a:t>
            </a:r>
            <a:endParaRPr lang="en-US" dirty="0" smtClean="0">
              <a:latin typeface="Arial" charset="0"/>
              <a:ea typeface="Arial" charset="0"/>
              <a:cs typeface="Arial" charset="0"/>
            </a:endParaRPr>
          </a:p>
          <a:p>
            <a:pPr>
              <a:spcAft>
                <a:spcPts val="1200"/>
              </a:spcAft>
            </a:pPr>
            <a:r>
              <a:rPr lang="en-US" b="1" dirty="0" smtClean="0">
                <a:solidFill>
                  <a:srgbClr val="B1B3B3"/>
                </a:solidFill>
                <a:latin typeface="Arial" charset="0"/>
                <a:ea typeface="Arial" charset="0"/>
                <a:cs typeface="Arial" charset="0"/>
              </a:rPr>
              <a:t>Pending</a:t>
            </a:r>
            <a:r>
              <a:rPr lang="en-US" dirty="0" smtClean="0">
                <a:latin typeface="Arial" charset="0"/>
                <a:ea typeface="Arial" charset="0"/>
                <a:cs typeface="Arial" charset="0"/>
              </a:rPr>
              <a:t> – the portal invitation has been sent, but there has been no response.</a:t>
            </a:r>
          </a:p>
          <a:p>
            <a:pPr>
              <a:spcAft>
                <a:spcPts val="1200"/>
              </a:spcAft>
            </a:pPr>
            <a:r>
              <a:rPr lang="en-US" b="1" dirty="0" smtClean="0">
                <a:solidFill>
                  <a:srgbClr val="509E2F"/>
                </a:solidFill>
                <a:latin typeface="Arial" charset="0"/>
                <a:ea typeface="Arial" charset="0"/>
                <a:cs typeface="Arial" charset="0"/>
              </a:rPr>
              <a:t>Active</a:t>
            </a:r>
            <a:r>
              <a:rPr lang="en-US" dirty="0" smtClean="0">
                <a:latin typeface="Arial" charset="0"/>
                <a:ea typeface="Arial" charset="0"/>
                <a:cs typeface="Arial" charset="0"/>
              </a:rPr>
              <a:t> – the portal invitation has been opened, and the email has been</a:t>
            </a:r>
            <a:br>
              <a:rPr lang="en-US" dirty="0" smtClean="0">
                <a:latin typeface="Arial" charset="0"/>
                <a:ea typeface="Arial" charset="0"/>
                <a:cs typeface="Arial" charset="0"/>
              </a:rPr>
            </a:br>
            <a:r>
              <a:rPr lang="en-US" dirty="0" smtClean="0">
                <a:latin typeface="Arial" charset="0"/>
                <a:ea typeface="Arial" charset="0"/>
                <a:cs typeface="Arial" charset="0"/>
              </a:rPr>
              <a:t>	confirmed to be active.</a:t>
            </a:r>
          </a:p>
          <a:p>
            <a:pPr>
              <a:spcBef>
                <a:spcPts val="1200"/>
              </a:spcBef>
              <a:spcAft>
                <a:spcPts val="1200"/>
              </a:spcAft>
            </a:pPr>
            <a:r>
              <a:rPr lang="en-US" sz="1600" dirty="0" smtClean="0">
                <a:latin typeface="Arial" charset="0"/>
                <a:ea typeface="Arial" charset="0"/>
                <a:cs typeface="Arial" charset="0"/>
              </a:rPr>
              <a:t>*Only applies to account users — all contacts default with active status</a:t>
            </a:r>
            <a:endParaRPr lang="en-US" sz="1600" dirty="0">
              <a:latin typeface="Arial" charset="0"/>
              <a:ea typeface="Arial" charset="0"/>
              <a:cs typeface="Arial" charset="0"/>
            </a:endParaRPr>
          </a:p>
        </p:txBody>
      </p:sp>
      <p:sp>
        <p:nvSpPr>
          <p:cNvPr id="15" name="TextBox 14"/>
          <p:cNvSpPr txBox="1"/>
          <p:nvPr/>
        </p:nvSpPr>
        <p:spPr>
          <a:xfrm>
            <a:off x="268939" y="3488587"/>
            <a:ext cx="3538369" cy="400110"/>
          </a:xfrm>
          <a:prstGeom prst="rect">
            <a:avLst/>
          </a:prstGeom>
          <a:noFill/>
        </p:spPr>
        <p:txBody>
          <a:bodyPr wrap="square" rtlCol="0">
            <a:spAutoFit/>
          </a:bodyPr>
          <a:lstStyle/>
          <a:p>
            <a:pPr algn="ctr"/>
            <a:r>
              <a:rPr lang="en-US" sz="2000" b="1" dirty="0" smtClean="0">
                <a:latin typeface="Arial" charset="0"/>
                <a:ea typeface="Arial" charset="0"/>
                <a:cs typeface="Arial" charset="0"/>
              </a:rPr>
              <a:t>Deactivated team members</a:t>
            </a:r>
            <a:endParaRPr lang="en-US" sz="2000" b="1" dirty="0">
              <a:latin typeface="Arial" charset="0"/>
              <a:ea typeface="Arial" charset="0"/>
              <a:cs typeface="Arial" charset="0"/>
            </a:endParaRPr>
          </a:p>
        </p:txBody>
      </p: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13959" t="16954" r="2860" b="39581"/>
          <a:stretch/>
        </p:blipFill>
        <p:spPr>
          <a:xfrm>
            <a:off x="371584" y="3998718"/>
            <a:ext cx="7319095" cy="2418478"/>
          </a:xfrm>
          <a:prstGeom prst="rect">
            <a:avLst/>
          </a:prstGeom>
          <a:ln>
            <a:solidFill>
              <a:schemeClr val="bg1">
                <a:lumMod val="75000"/>
              </a:schemeClr>
            </a:solidFill>
          </a:ln>
        </p:spPr>
      </p:pic>
    </p:spTree>
    <p:extLst>
      <p:ext uri="{BB962C8B-B14F-4D97-AF65-F5344CB8AC3E}">
        <p14:creationId xmlns:p14="http://schemas.microsoft.com/office/powerpoint/2010/main" val="1496452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BLACKLINE SAFETY - 4:3">
  <a:themeElements>
    <a:clrScheme name="BLACKLINE SAFETY 1">
      <a:dk1>
        <a:srgbClr val="101820"/>
      </a:dk1>
      <a:lt1>
        <a:srgbClr val="FFFFFF"/>
      </a:lt1>
      <a:dk2>
        <a:srgbClr val="4C4F53"/>
      </a:dk2>
      <a:lt2>
        <a:srgbClr val="B2B3B2"/>
      </a:lt2>
      <a:accent1>
        <a:srgbClr val="A6192E"/>
      </a:accent1>
      <a:accent2>
        <a:srgbClr val="3E9C35"/>
      </a:accent2>
      <a:accent3>
        <a:srgbClr val="E98300"/>
      </a:accent3>
      <a:accent4>
        <a:srgbClr val="FECB00"/>
      </a:accent4>
      <a:accent5>
        <a:srgbClr val="4D4F53"/>
      </a:accent5>
      <a:accent6>
        <a:srgbClr val="0098DA"/>
      </a:accent6>
      <a:hlink>
        <a:srgbClr val="0073CF"/>
      </a:hlink>
      <a:folHlink>
        <a:srgbClr val="4C4F5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cklineSafety-Powerpoint-Template-20170-01-30" id="{5306F12B-AD2D-2747-B478-3A016B79C831}" vid="{66338E23-B68C-C14B-8C07-3FC24BED3C01}"/>
    </a:ext>
  </a:extLst>
</a:theme>
</file>

<file path=ppt/theme/theme2.xml><?xml version="1.0" encoding="utf-8"?>
<a:theme xmlns:a="http://schemas.openxmlformats.org/drawingml/2006/main" name="COVER PAGES">
  <a:themeElements>
    <a:clrScheme name="BLACKLINE SAFETY 1">
      <a:dk1>
        <a:srgbClr val="101820"/>
      </a:dk1>
      <a:lt1>
        <a:srgbClr val="FFFFFF"/>
      </a:lt1>
      <a:dk2>
        <a:srgbClr val="4C4F53"/>
      </a:dk2>
      <a:lt2>
        <a:srgbClr val="B2B3B2"/>
      </a:lt2>
      <a:accent1>
        <a:srgbClr val="A6192E"/>
      </a:accent1>
      <a:accent2>
        <a:srgbClr val="3E9C35"/>
      </a:accent2>
      <a:accent3>
        <a:srgbClr val="E98300"/>
      </a:accent3>
      <a:accent4>
        <a:srgbClr val="FECB00"/>
      </a:accent4>
      <a:accent5>
        <a:srgbClr val="4D4F53"/>
      </a:accent5>
      <a:accent6>
        <a:srgbClr val="0098DA"/>
      </a:accent6>
      <a:hlink>
        <a:srgbClr val="0073CF"/>
      </a:hlink>
      <a:folHlink>
        <a:srgbClr val="4C4F5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cklineSafety-Powerpoint-Template-20170-01-30" id="{5306F12B-AD2D-2747-B478-3A016B79C831}" vid="{F0541125-8875-A343-82CF-FC43E7A3F3E4}"/>
    </a:ext>
  </a:extLst>
</a:theme>
</file>

<file path=ppt/theme/theme3.xml><?xml version="1.0" encoding="utf-8"?>
<a:theme xmlns:a="http://schemas.openxmlformats.org/drawingml/2006/main" name="DIVIDER PAGES">
  <a:themeElements>
    <a:clrScheme name="BLACKLINE SAFETY 1">
      <a:dk1>
        <a:srgbClr val="101820"/>
      </a:dk1>
      <a:lt1>
        <a:srgbClr val="FFFFFF"/>
      </a:lt1>
      <a:dk2>
        <a:srgbClr val="4C4F53"/>
      </a:dk2>
      <a:lt2>
        <a:srgbClr val="B2B3B2"/>
      </a:lt2>
      <a:accent1>
        <a:srgbClr val="A6192E"/>
      </a:accent1>
      <a:accent2>
        <a:srgbClr val="3E9C35"/>
      </a:accent2>
      <a:accent3>
        <a:srgbClr val="E98300"/>
      </a:accent3>
      <a:accent4>
        <a:srgbClr val="FECB00"/>
      </a:accent4>
      <a:accent5>
        <a:srgbClr val="4D4F53"/>
      </a:accent5>
      <a:accent6>
        <a:srgbClr val="0098DA"/>
      </a:accent6>
      <a:hlink>
        <a:srgbClr val="0073CF"/>
      </a:hlink>
      <a:folHlink>
        <a:srgbClr val="4C4F5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cklineSafety-Powerpoint-Template-20170-01-30" id="{5306F12B-AD2D-2747-B478-3A016B79C831}" vid="{F0541125-8875-A343-82CF-FC43E7A3F3E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BlacklineSafety-Powerpoint-Template-20170-01-30</Template>
  <TotalTime>5858</TotalTime>
  <Words>1318</Words>
  <Application>Microsoft Macintosh PowerPoint</Application>
  <PresentationFormat>On-screen Show (4:3)</PresentationFormat>
  <Paragraphs>177</Paragraphs>
  <Slides>22</Slides>
  <Notes>22</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22</vt:i4>
      </vt:variant>
    </vt:vector>
  </HeadingPairs>
  <TitlesOfParts>
    <vt:vector size="30" baseType="lpstr">
      <vt:lpstr>Calibri</vt:lpstr>
      <vt:lpstr>Helvetica</vt:lpstr>
      <vt:lpstr>Mangal</vt:lpstr>
      <vt:lpstr>Wingdings</vt:lpstr>
      <vt:lpstr>Arial</vt:lpstr>
      <vt:lpstr>BLACKLINE SAFETY - 4:3</vt:lpstr>
      <vt:lpstr>COVER PAGES</vt:lpstr>
      <vt:lpstr>DIVIDER PAGES</vt:lpstr>
      <vt:lpstr>PowerPoint Presentation</vt:lpstr>
      <vt:lpstr>INTRODUCTION</vt:lpstr>
      <vt:lpstr>SUMMARY</vt:lpstr>
      <vt:lpstr>ORGANIZATIONS</vt:lpstr>
      <vt:lpstr>ORGANIZATION DETALS &amp; ACCOUNT SETTINGS</vt:lpstr>
      <vt:lpstr>TEAM MEMBERS</vt:lpstr>
      <vt:lpstr>TEAM MEMBERS</vt:lpstr>
      <vt:lpstr>TEAM MEMBERS</vt:lpstr>
      <vt:lpstr>TEAM MEMBERS</vt:lpstr>
      <vt:lpstr>GROUPS</vt:lpstr>
      <vt:lpstr>GROUPS</vt:lpstr>
      <vt:lpstr>ROLES</vt:lpstr>
      <vt:lpstr>DEVICES</vt:lpstr>
      <vt:lpstr>DEVICE DETAILS</vt:lpstr>
      <vt:lpstr>DEVICE CONFIGURATION</vt:lpstr>
      <vt:lpstr>ALERT PROFILE</vt:lpstr>
      <vt:lpstr>MAPS</vt:lpstr>
      <vt:lpstr>MANAGAING AN ALERT</vt:lpstr>
      <vt:lpstr>MANAGAING AN ALERT</vt:lpstr>
      <vt:lpstr>PowerPoint Presentation</vt:lpstr>
      <vt:lpstr>SUPPORT</vt:lpstr>
      <vt:lpstr>PowerPoint Presentation</vt:lpstr>
    </vt:vector>
  </TitlesOfParts>
  <Company/>
  <LinksUpToDate>false</LinksUpToDate>
  <SharedDoc>false</SharedDoc>
  <HyperlinksChanged>false</HyperlinksChanged>
  <AppVersion>15.0035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Vanessa Rosentreter-Liang</dc:creator>
  <cp:lastModifiedBy>Kyleigh Birce</cp:lastModifiedBy>
  <cp:revision>171</cp:revision>
  <cp:lastPrinted>2018-02-16T17:55:15Z</cp:lastPrinted>
  <dcterms:created xsi:type="dcterms:W3CDTF">2017-02-03T21:03:46Z</dcterms:created>
  <dcterms:modified xsi:type="dcterms:W3CDTF">2018-02-16T22:13:42Z</dcterms:modified>
</cp:coreProperties>
</file>