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4"/>
  </p:notesMasterIdLst>
  <p:sldIdLst>
    <p:sldId id="257" r:id="rId4"/>
    <p:sldId id="319" r:id="rId5"/>
    <p:sldId id="261" r:id="rId6"/>
    <p:sldId id="334" r:id="rId7"/>
    <p:sldId id="320" r:id="rId8"/>
    <p:sldId id="316" r:id="rId9"/>
    <p:sldId id="335" r:id="rId10"/>
    <p:sldId id="336" r:id="rId11"/>
    <p:sldId id="325" r:id="rId12"/>
    <p:sldId id="343" r:id="rId13"/>
    <p:sldId id="323" r:id="rId14"/>
    <p:sldId id="324" r:id="rId15"/>
    <p:sldId id="317" r:id="rId16"/>
    <p:sldId id="327" r:id="rId17"/>
    <p:sldId id="328" r:id="rId18"/>
    <p:sldId id="329" r:id="rId19"/>
    <p:sldId id="330" r:id="rId20"/>
    <p:sldId id="326" r:id="rId21"/>
    <p:sldId id="331" r:id="rId22"/>
    <p:sldId id="332" r:id="rId23"/>
    <p:sldId id="340" r:id="rId24"/>
    <p:sldId id="339" r:id="rId25"/>
    <p:sldId id="338" r:id="rId26"/>
    <p:sldId id="341" r:id="rId27"/>
    <p:sldId id="342" r:id="rId28"/>
    <p:sldId id="321" r:id="rId29"/>
    <p:sldId id="322" r:id="rId30"/>
    <p:sldId id="337" r:id="rId31"/>
    <p:sldId id="333" r:id="rId32"/>
    <p:sldId id="29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cmAuthor id="2" name="Vanessa Rosentreter-Liang" initials="VR" lastIdx="1" clrIdx="1"/>
  <p:cmAuthor id="3" name="Vanessa Rosentreter-Liang" initials="VR [2]" lastIdx="1" clrIdx="2"/>
  <p:cmAuthor id="4" name="Vanessa Rosentreter-Liang" initials="VR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13"/>
    <p:restoredTop sz="66531" autoAdjust="0"/>
  </p:normalViewPr>
  <p:slideViewPr>
    <p:cSldViewPr snapToGrid="0" snapToObjects="1">
      <p:cViewPr varScale="1">
        <p:scale>
          <a:sx n="78" d="100"/>
          <a:sy n="78" d="100"/>
        </p:scale>
        <p:origin x="3520" y="17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5/29/19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turn your device on, it will inform you with a yellow warning alarm if a bump test or calibration is due. Read G7’s screen to see what is due and then press and hold the up and down arrows to silence this alarm.</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with your G7 is a calibration cap and tubing</a:t>
            </a:r>
            <a:r>
              <a:rPr lang="en-US" baseline="0" dirty="0"/>
              <a:t> to perform bump test and to calibration your device.  Only perform bump test and calibrations in a safe environment. </a:t>
            </a:r>
          </a:p>
          <a:p>
            <a:r>
              <a:rPr lang="en-US" baseline="0" dirty="0"/>
              <a:t>You can perform a bump test or calibration by selecting it from the main menu.</a:t>
            </a:r>
          </a:p>
          <a:p>
            <a:endParaRPr lang="en-US" baseline="0" dirty="0"/>
          </a:p>
          <a:p>
            <a:r>
              <a:rPr lang="en-US" baseline="0" dirty="0"/>
              <a:t>You can also perform bump tests and calibration with G7 dock.</a:t>
            </a:r>
          </a:p>
          <a:p>
            <a:endParaRPr lang="en-US" baseline="0" dirty="0"/>
          </a:p>
          <a:p>
            <a:r>
              <a:rPr lang="en-US" b="1" baseline="0" dirty="0"/>
              <a:t>Bump Test</a:t>
            </a:r>
          </a:p>
          <a:p>
            <a:r>
              <a:rPr lang="en-US" baseline="0" dirty="0"/>
              <a:t>It is safe practice to regularly test the alarm indicators (light, sound and vibration) by applying enough gas to confirm the sensors will trigger an alarm when gas is detected.</a:t>
            </a:r>
          </a:p>
          <a:p>
            <a:r>
              <a:rPr lang="en-US" baseline="0" dirty="0"/>
              <a:t>It is recommended that you perform a bump test at the start of your shift, or as often as required in your company’s safety policy.</a:t>
            </a:r>
          </a:p>
          <a:p>
            <a:endParaRPr lang="en-US" baseline="0" dirty="0"/>
          </a:p>
          <a:p>
            <a:r>
              <a:rPr lang="en-US" b="1" baseline="0" dirty="0"/>
              <a:t>Calibration</a:t>
            </a:r>
            <a:r>
              <a:rPr lang="en-US" baseline="0" dirty="0"/>
              <a:t> </a:t>
            </a:r>
          </a:p>
          <a:p>
            <a:r>
              <a:rPr lang="en-US" baseline="0" dirty="0"/>
              <a:t>Gas sensors periodically  need to be calibrated by applying a known concentration of gas for a set period of time. This procedure ensures the sensor is accurately detecting gas levels throughout its life cycle. </a:t>
            </a:r>
          </a:p>
          <a:p>
            <a:r>
              <a:rPr lang="en-US" baseline="0" dirty="0"/>
              <a:t>The interval of how often the sensors require calibration is dependent on your company’s safety protocol, and Blackline recommends not exceeding 180 days without a calibration.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monitors</a:t>
            </a:r>
            <a:r>
              <a:rPr lang="en-US" baseline="0" dirty="0"/>
              <a:t> you best when clipped to your belt or chest pocket.</a:t>
            </a:r>
          </a:p>
          <a:p>
            <a:r>
              <a:rPr lang="en-US" baseline="0" dirty="0"/>
              <a:t>Do not leave your G7 unattended when powered on, this can lead to false red alerts.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device is constantly monitoring you for falls, if you stop moving and</a:t>
            </a:r>
            <a:r>
              <a:rPr lang="en-US" baseline="0" dirty="0"/>
              <a:t> is equipped with a check-in timer.</a:t>
            </a:r>
            <a:r>
              <a:rPr lang="en-US" dirty="0"/>
              <a:t>. If</a:t>
            </a:r>
            <a:r>
              <a:rPr lang="en-US" baseline="0" dirty="0"/>
              <a:t> a potential fall, no-motion or missed check-in is detected, your G7 will go into a yellow pending alarm.</a:t>
            </a:r>
          </a:p>
          <a:p>
            <a:r>
              <a:rPr lang="en-US" baseline="0" dirty="0"/>
              <a:t>Your device wants to know if you are safe.</a:t>
            </a:r>
          </a:p>
          <a:p>
            <a:endParaRPr lang="en-US" baseline="0" dirty="0"/>
          </a:p>
          <a:p>
            <a:r>
              <a:rPr lang="en-US" baseline="0" dirty="0"/>
              <a:t>If you are safe, push the red latch button.</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0262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do not push the red latch button within the configured amount of time, your yellow pending alarm will escalate into a red alert.</a:t>
            </a:r>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require assistance, you can manually send an SOS alert to monitoring personnel requesting immediate help to your location by pulling the red latch.</a:t>
            </a:r>
          </a:p>
          <a:p>
            <a:endParaRPr lang="en-US" baseline="0" dirty="0"/>
          </a:p>
          <a:p>
            <a:r>
              <a:rPr lang="en-US" baseline="0" dirty="0"/>
              <a:t>Red alerts are immediately communicated to monitoring personnel. </a:t>
            </a:r>
          </a:p>
          <a:p>
            <a:r>
              <a:rPr lang="en-US" baseline="0" dirty="0"/>
              <a:t>Read the information on your G7 screen. Press and hold the up and down buttons at the same time to mute the sound and vibration. This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Evacuate the area, and when it is safe to do so read the information on your G7 screen. Press and hold the up and down buttons at the same time to mute the sound and vibration. Certain gas alerts trigger a red alert with monitoring personnel for real-time customers, pressing and holding the up and down arrows does not cancel the red alert sent to monitoring personnel.</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182301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blue </a:t>
            </a:r>
            <a:r>
              <a:rPr lang="en-US" baseline="0" dirty="0" err="1"/>
              <a:t>LiveResponse</a:t>
            </a:r>
            <a:r>
              <a:rPr lang="en-US" baseline="0" dirty="0"/>
              <a:t> light will blink when monitoring personnel have acknowledge your red alert.</a:t>
            </a:r>
          </a:p>
          <a:p>
            <a:r>
              <a:rPr lang="en-US" baseline="0" dirty="0"/>
              <a:t>G7 will automatically connect your speaker phone to monitoring personnel, you will hear a beep signifying a two-way call has been connected. Monitoring personnel may also ask if you are OK via text message.</a:t>
            </a:r>
          </a:p>
          <a:p>
            <a:r>
              <a:rPr lang="en-US" baseline="0" dirty="0"/>
              <a:t>Once monitoring personnel have resolved the red alert, the blue </a:t>
            </a:r>
            <a:r>
              <a:rPr lang="en-US" baseline="0" dirty="0" err="1"/>
              <a:t>LiveResponse</a:t>
            </a:r>
            <a:r>
              <a:rPr lang="en-US" baseline="0" dirty="0"/>
              <a:t> light will shut off.</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warning alarms are communication</a:t>
            </a:r>
            <a:r>
              <a:rPr lang="en-US" baseline="0" dirty="0"/>
              <a:t> between you and the device only, they never escalate to red alerts. G7 has something to tell you, read the screen and then press the up ad down arrows to silence.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Receiving a message</a:t>
            </a:r>
          </a:p>
          <a:p>
            <a:r>
              <a:rPr lang="en-US" dirty="0"/>
              <a:t>When</a:t>
            </a:r>
            <a:r>
              <a:rPr lang="en-US" baseline="0" dirty="0"/>
              <a:t> there is an incoming message, your G7 will inform you with a yellow warning alarm. </a:t>
            </a:r>
          </a:p>
          <a:p>
            <a:r>
              <a:rPr lang="en-US" baseline="0" dirty="0"/>
              <a:t>Your screen will let you know how many unread messages you have and collects them in your inbox which can be accessed through the menu.</a:t>
            </a:r>
          </a:p>
          <a:p>
            <a:endParaRPr lang="en-US" baseline="0" dirty="0"/>
          </a:p>
          <a:p>
            <a:r>
              <a:rPr lang="en-US" b="1" baseline="0" dirty="0"/>
              <a:t>Sending a message</a:t>
            </a:r>
          </a:p>
          <a:p>
            <a:r>
              <a:rPr lang="en-US" baseline="0" dirty="0"/>
              <a:t>You can choose from a list of 10 pre-programmed messages to send to monitoring personnel. </a:t>
            </a:r>
          </a:p>
          <a:p>
            <a:r>
              <a:rPr lang="en-US" baseline="0" dirty="0"/>
              <a:t>Press OK button to enter the main menu, the up or down arrow to navigate the menu, highlight your selection and press OK to send.</a:t>
            </a:r>
          </a:p>
          <a:p>
            <a:endParaRPr lang="en-US" baseline="0" dirty="0"/>
          </a:p>
          <a:p>
            <a:r>
              <a:rPr lang="en-US" b="1" baseline="0" dirty="0"/>
              <a:t>Custom messages</a:t>
            </a:r>
          </a:p>
          <a:p>
            <a:r>
              <a:rPr lang="en-US" baseline="0" dirty="0"/>
              <a:t>At the bottom of the pre-programmed message list is an option to send a custom message.</a:t>
            </a:r>
          </a:p>
          <a:p>
            <a:r>
              <a:rPr lang="en-US" baseline="0" dirty="0"/>
              <a:t>You can create a 16-character custom message to send to monitoring personnel by using the up or down arrow buttons to scroll through the alphabet.</a:t>
            </a:r>
          </a:p>
          <a:p>
            <a:r>
              <a:rPr lang="en-US" baseline="0" dirty="0"/>
              <a:t>Press the OK button to move to the next character. </a:t>
            </a:r>
          </a:p>
          <a:p>
            <a:r>
              <a:rPr lang="en-US" baseline="0" dirty="0"/>
              <a:t>Press OK to send the message.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emergency situation your device can receive and send messages to monitoring personnel.</a:t>
            </a:r>
          </a:p>
          <a:p>
            <a:endParaRPr lang="en-US" dirty="0"/>
          </a:p>
          <a:p>
            <a:r>
              <a:rPr lang="en-US" b="1" dirty="0"/>
              <a:t>Available modes</a:t>
            </a:r>
          </a:p>
          <a:p>
            <a:r>
              <a:rPr lang="en-US" sz="1200" i="1" dirty="0"/>
              <a:t>Normal operation</a:t>
            </a:r>
            <a:endParaRPr lang="en-US" sz="1200" b="1" dirty="0"/>
          </a:p>
          <a:p>
            <a:r>
              <a:rPr lang="en-US" sz="1200" dirty="0"/>
              <a:t>Configuration for everyday operation. G7’s default mode.</a:t>
            </a:r>
          </a:p>
          <a:p>
            <a:endParaRPr lang="en-US" sz="1200" i="1" dirty="0"/>
          </a:p>
          <a:p>
            <a:r>
              <a:rPr lang="en-US" sz="1200" i="1" dirty="0"/>
              <a:t>Pre entry</a:t>
            </a:r>
            <a:endParaRPr lang="en-US" sz="1200" b="1" dirty="0"/>
          </a:p>
          <a:p>
            <a:r>
              <a:rPr lang="en-US" sz="1200" dirty="0"/>
              <a:t>Used before entering a space that could potentially contain dangerous gas. Can be used with or without pump.</a:t>
            </a:r>
          </a:p>
          <a:p>
            <a:endParaRPr lang="en-US" sz="1200" i="1" dirty="0"/>
          </a:p>
          <a:p>
            <a:r>
              <a:rPr lang="en-US" sz="1200" i="1" dirty="0"/>
              <a:t>SCBA</a:t>
            </a:r>
            <a:endParaRPr lang="en-US" sz="1200" b="1" dirty="0"/>
          </a:p>
          <a:p>
            <a:r>
              <a:rPr lang="en-US" sz="1200" dirty="0"/>
              <a:t>Used when the device user is wearing a self-contained or supplied air breathing apparatus and is entering an area that is known to have high gas levels.</a:t>
            </a:r>
          </a:p>
          <a:p>
            <a:endParaRPr lang="en-US" sz="1200" i="1" dirty="0"/>
          </a:p>
          <a:p>
            <a:r>
              <a:rPr lang="en-US" sz="1200" i="1" dirty="0"/>
              <a:t>Leak check</a:t>
            </a:r>
            <a:endParaRPr lang="en-US" sz="1200" b="1" dirty="0"/>
          </a:p>
          <a:p>
            <a:r>
              <a:rPr lang="en-US" sz="1200" dirty="0"/>
              <a:t>Used when checking for gas leaks in a particular area. Can be used with or without pump</a:t>
            </a:r>
          </a:p>
          <a:p>
            <a:endParaRPr lang="en-US" sz="1200" i="1" dirty="0"/>
          </a:p>
          <a:p>
            <a:r>
              <a:rPr lang="en-US" sz="1200" i="1" dirty="0"/>
              <a:t>High risk</a:t>
            </a:r>
            <a:endParaRPr lang="en-US" sz="1200" b="1" dirty="0"/>
          </a:p>
          <a:p>
            <a:r>
              <a:rPr lang="en-US" sz="1200" dirty="0"/>
              <a:t>Meant for general high-risk situations, such as an evacuation or travelling through a dangerous area. Unlike the other modes, you will never be timed out and must exit it manually.</a:t>
            </a:r>
          </a:p>
          <a:p>
            <a:endParaRPr lang="en-US" baseline="0" dirty="0"/>
          </a:p>
          <a:p>
            <a:r>
              <a:rPr lang="en-US" b="1" baseline="0" dirty="0"/>
              <a:t>Entering a mode</a:t>
            </a:r>
            <a:endParaRPr lang="en-US" b="0" baseline="0" dirty="0"/>
          </a:p>
          <a:p>
            <a:pPr rtl="0"/>
            <a:r>
              <a:rPr lang="en-US" sz="1200" b="0" i="0" u="none" strike="noStrike" kern="1200" baseline="0" dirty="0">
                <a:solidFill>
                  <a:schemeClr val="tx1"/>
                </a:solidFill>
                <a:latin typeface="+mn-lt"/>
                <a:ea typeface="+mn-ea"/>
                <a:cs typeface="+mn-cs"/>
              </a:rPr>
              <a:t>To enter a mode from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G7’s main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Use the up and down arrows to navigate to </a:t>
            </a:r>
            <a:r>
              <a:rPr lang="en-US" sz="1200" b="0" i="1" u="none" strike="noStrike" kern="1200" baseline="0" dirty="0">
                <a:solidFill>
                  <a:schemeClr val="tx1"/>
                </a:solidFill>
                <a:latin typeface="+mn-lt"/>
                <a:ea typeface="+mn-ea"/>
                <a:cs typeface="+mn-cs"/>
              </a:rPr>
              <a:t>modes</a:t>
            </a:r>
            <a:endParaRPr lang="en-US" sz="1200" b="0" i="0"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modes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Select the mode you wish to enter</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Confirm that you want to enter the mode by selecting</a:t>
            </a:r>
            <a:r>
              <a:rPr lang="en-US" sz="1200" b="0" i="1" u="none" strike="noStrike" kern="1200" baseline="0" dirty="0">
                <a:solidFill>
                  <a:schemeClr val="tx1"/>
                </a:solidFill>
                <a:latin typeface="+mn-lt"/>
                <a:ea typeface="+mn-ea"/>
                <a:cs typeface="+mn-cs"/>
              </a:rPr>
              <a:t> yes</a:t>
            </a: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To enter a mode from the main status screen:</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the up or down arrow to open G7’s secondary menu</a:t>
            </a:r>
          </a:p>
          <a:p>
            <a:pPr marL="228600" indent="-228600" rtl="0">
              <a:buFont typeface="+mj-lt"/>
              <a:buAutoNum type="arabicPeriod"/>
            </a:pPr>
            <a:r>
              <a:rPr lang="en-US" sz="1200" b="0" i="0" u="none" strike="noStrike" kern="1200" baseline="0" dirty="0">
                <a:solidFill>
                  <a:schemeClr val="tx1"/>
                </a:solidFill>
                <a:latin typeface="+mn-lt"/>
                <a:ea typeface="+mn-ea"/>
                <a:cs typeface="+mn-cs"/>
              </a:rPr>
              <a:t>Continue to press the up or down arrow until you reach your desired mode</a:t>
            </a:r>
          </a:p>
          <a:p>
            <a:pPr marL="228600" indent="-228600" rtl="0">
              <a:buFont typeface="+mj-lt"/>
              <a:buAutoNum type="arabicPeriod"/>
            </a:pPr>
            <a:r>
              <a:rPr lang="en-US" sz="1200" b="0" i="0" u="none" strike="noStrike" kern="1200" baseline="0" dirty="0">
                <a:solidFill>
                  <a:schemeClr val="tx1"/>
                </a:solidFill>
                <a:latin typeface="+mn-lt"/>
                <a:ea typeface="+mn-ea"/>
                <a:cs typeface="+mn-cs"/>
              </a:rPr>
              <a:t>Press OK to enter the mode</a:t>
            </a:r>
            <a:endParaRPr lang="en-US" sz="1200" b="0" i="1" u="none" strike="noStrike" kern="1200" baseline="0" dirty="0">
              <a:solidFill>
                <a:schemeClr val="tx1"/>
              </a:solidFill>
              <a:latin typeface="+mn-lt"/>
              <a:ea typeface="+mn-ea"/>
              <a:cs typeface="+mn-cs"/>
            </a:endParaRPr>
          </a:p>
          <a:p>
            <a:pPr marL="228600" indent="-228600" rtl="0">
              <a:buFont typeface="+mj-lt"/>
              <a:buAutoNum type="arabicPeriod"/>
            </a:pPr>
            <a:r>
              <a:rPr lang="en-US" sz="1200" b="0" i="0" u="none" strike="noStrike" kern="1200" baseline="0" dirty="0">
                <a:solidFill>
                  <a:schemeClr val="tx1"/>
                </a:solidFill>
                <a:latin typeface="+mn-lt"/>
                <a:ea typeface="+mn-ea"/>
                <a:cs typeface="+mn-cs"/>
              </a:rPr>
              <a:t>G7’s screen will invert and your information banner will display your current mode</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182383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Pre-entry, Leak Check and SCBA mode have configurable timeout periods. When this period expires, G7 will ask you if you’d like to stay in the mode. Read the screen, and press the up arrow to extend the mode for another period or the down arrow to exit the mode and return to normal device function. </a:t>
            </a:r>
          </a:p>
          <a:p>
            <a:endParaRPr lang="en-US" b="0" baseline="0" dirty="0"/>
          </a:p>
          <a:p>
            <a:r>
              <a:rPr lang="en-US" b="0" baseline="0" dirty="0"/>
              <a:t>If you do not make a choice within 30 seconds, G7 will automatically return to normal mode. If you have the check-in timer enabled, it will immediately prompt a check in to ensure that you are OK.</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67605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 pump cartridge is used to sample air from areas to test if they are safe before entering.</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1950657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r>
              <a:rPr lang="en-US" sz="1200" b="0" baseline="0" dirty="0">
                <a:latin typeface="Arial" panose="020B0604020202020204" pitchFamily="34" charset="0"/>
                <a:cs typeface="Arial" panose="020B0604020202020204" pitchFamily="34" charset="0"/>
              </a:rPr>
              <a:t> This ensures you don’t have holes or kinks in your tubing.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G7 has two types of block tests, automatic and manual. The automatic block test runs any time you try to enter a pumped mode with a pump cartridge attached. G7 will tell you the steps on the screen. If you pass, you will enter the pump mode and pump will start automatically. If you fail, G7 will return to normal mode.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A manual block test can be performed any time a pump is running. To do so, you attach a quick connect with tubing, plug your inlet and wait for a yellow warning. Once the yellow warning sounds, you can unplug your inlet and wait for it to stop. If the yellow warning stops, your equipment is safe to use.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1924108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25</a:t>
            </a:fld>
            <a:endParaRPr lang="en-US"/>
          </a:p>
        </p:txBody>
      </p:sp>
    </p:spTree>
    <p:extLst>
      <p:ext uri="{BB962C8B-B14F-4D97-AF65-F5344CB8AC3E}">
        <p14:creationId xmlns:p14="http://schemas.microsoft.com/office/powerpoint/2010/main" val="246235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Power Off</a:t>
            </a:r>
          </a:p>
          <a:p>
            <a:r>
              <a:rPr lang="en-US" baseline="0" dirty="0"/>
              <a:t>Before powering off, ensure that you have a solid green </a:t>
            </a:r>
            <a:r>
              <a:rPr lang="en-US" baseline="0" dirty="0" err="1"/>
              <a:t>SureSafe</a:t>
            </a:r>
            <a:r>
              <a:rPr lang="en-US" baseline="0" dirty="0"/>
              <a:t> light. When you do, press and hold the power button.</a:t>
            </a:r>
          </a:p>
          <a:p>
            <a:r>
              <a:rPr lang="en-US" baseline="0" dirty="0"/>
              <a:t>The device will go into shutdown sequence, it could take a few minutes to log off from the network</a:t>
            </a:r>
          </a:p>
          <a:p>
            <a:r>
              <a:rPr lang="en-US" baseline="0" dirty="0"/>
              <a:t>Once all the lights and vibrations have stopped you have been logged off from the Blackline Safety Network and your safety is no longer being monitored.</a:t>
            </a:r>
          </a:p>
          <a:p>
            <a:r>
              <a:rPr lang="en-US" baseline="0" dirty="0"/>
              <a:t>Always ensure that all connected G7x have been completely powered down before turning of G7 Bridge.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214588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at the bottom of your G7.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27</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the micro</a:t>
            </a:r>
            <a:r>
              <a:rPr lang="en-US" baseline="0" dirty="0"/>
              <a:t> USB plug into the removable charging clip, then slide the clip onto the charging port on the side of G7 Bridge. </a:t>
            </a:r>
          </a:p>
          <a:p>
            <a:r>
              <a:rPr lang="en-US" baseline="0" dirty="0"/>
              <a:t>A solid red light at the bottom of the device indicates your G7 is charging.</a:t>
            </a:r>
          </a:p>
          <a:p>
            <a:r>
              <a:rPr lang="en-US" baseline="0" dirty="0"/>
              <a:t>The LCD screen will let you know when the device is fully charged.</a:t>
            </a:r>
          </a:p>
          <a:p>
            <a:r>
              <a:rPr lang="en-US" baseline="0" dirty="0"/>
              <a:t>Blackline recommends that you fully charge your device after every shift.</a:t>
            </a:r>
          </a:p>
          <a:p>
            <a:endParaRPr lang="en-US" baseline="0" dirty="0"/>
          </a:p>
          <a:p>
            <a:r>
              <a:rPr lang="en-US" baseline="0" dirty="0"/>
              <a:t>Charging will automatically turn off your G7 off to ensure it will not trigger alerts while in the charging process.</a:t>
            </a:r>
          </a:p>
        </p:txBody>
      </p:sp>
      <p:sp>
        <p:nvSpPr>
          <p:cNvPr id="4" name="Slide Number Placeholder 3"/>
          <p:cNvSpPr>
            <a:spLocks noGrp="1"/>
          </p:cNvSpPr>
          <p:nvPr>
            <p:ph type="sldNum" sz="quarter" idx="10"/>
          </p:nvPr>
        </p:nvSpPr>
        <p:spPr/>
        <p:txBody>
          <a:bodyPr/>
          <a:lstStyle/>
          <a:p>
            <a:fld id="{7B414EFF-87B8-8145-AB64-1D392481C12D}" type="slidenum">
              <a:rPr lang="en-US" smtClean="0"/>
              <a:t>28</a:t>
            </a:fld>
            <a:endParaRPr lang="en-US"/>
          </a:p>
        </p:txBody>
      </p:sp>
    </p:spTree>
    <p:extLst>
      <p:ext uri="{BB962C8B-B14F-4D97-AF65-F5344CB8AC3E}">
        <p14:creationId xmlns:p14="http://schemas.microsoft.com/office/powerpoint/2010/main" val="155524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30</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What</a:t>
            </a:r>
            <a:r>
              <a:rPr lang="en-US" b="1" baseline="0" dirty="0">
                <a:solidFill>
                  <a:schemeClr val="accent1"/>
                </a:solidFill>
              </a:rPr>
              <a:t> is G7?</a:t>
            </a:r>
          </a:p>
          <a:p>
            <a:endParaRPr lang="en-US" baseline="0" dirty="0"/>
          </a:p>
          <a:p>
            <a:r>
              <a:rPr lang="en-US" baseline="0" dirty="0"/>
              <a:t>G7 is the first true work-everywhere, wearable, personal safety monitor. It keeps you connected </a:t>
            </a:r>
            <a:r>
              <a:rPr lang="mr-IN" baseline="0" dirty="0"/>
              <a:t>–</a:t>
            </a:r>
            <a:r>
              <a:rPr lang="en-US" baseline="0" dirty="0"/>
              <a:t> whether it’s a gas leak, a health incident or an intruder.</a:t>
            </a:r>
          </a:p>
          <a:p>
            <a:endParaRPr lang="en-US" baseline="0" dirty="0"/>
          </a:p>
          <a:p>
            <a:r>
              <a:rPr lang="en-US" baseline="0" dirty="0"/>
              <a:t>Your G7 can trigger a facility evacuation, account for you on a real-time map. Should you require help, G7 delivers the instant situational awareness needed to manage the fastest possible response to make a difference.</a:t>
            </a:r>
          </a:p>
          <a:p>
            <a:endParaRPr lang="en-US" baseline="0" dirty="0"/>
          </a:p>
          <a:p>
            <a:r>
              <a:rPr lang="en-US" baseline="0" dirty="0"/>
              <a:t>G7 has your back at all times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02224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r>
              <a:rPr lang="en-US" baseline="0" dirty="0"/>
              <a:t>Press and hold both simultaneously to mute.</a:t>
            </a:r>
          </a:p>
          <a:p>
            <a:endParaRPr lang="en-US" baseline="0" dirty="0"/>
          </a:p>
          <a:p>
            <a:r>
              <a:rPr lang="en-US" b="1" baseline="0" dirty="0"/>
              <a:t>LATCH PULL</a:t>
            </a:r>
          </a:p>
          <a:p>
            <a:r>
              <a:rPr lang="en-US" baseline="0" dirty="0"/>
              <a:t>Pull down the latch to call for help when assistance is required.</a:t>
            </a:r>
          </a:p>
          <a:p>
            <a:endParaRPr lang="en-US" baseline="0" dirty="0"/>
          </a:p>
          <a:p>
            <a:r>
              <a:rPr lang="en-US" b="1" baseline="0" dirty="0">
                <a:solidFill>
                  <a:schemeClr val="accent1"/>
                </a:solidFill>
              </a:rPr>
              <a:t>LATCH PUSH BUTTON</a:t>
            </a:r>
          </a:p>
          <a:p>
            <a:r>
              <a:rPr lang="en-US" baseline="0" dirty="0"/>
              <a:t>Push the latch in to tell your G7 that you are safe.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Interacting with your G7 is easy with the high visibility LCD display and three</a:t>
            </a:r>
            <a:r>
              <a:rPr lang="en-US" baseline="0" dirty="0"/>
              <a:t> button menu system.</a:t>
            </a:r>
          </a:p>
          <a:p>
            <a:endParaRPr lang="en-US" dirty="0"/>
          </a:p>
          <a:p>
            <a:r>
              <a:rPr lang="en-US" b="1" dirty="0"/>
              <a:t>O</a:t>
            </a:r>
            <a:r>
              <a:rPr lang="en-US" b="1" baseline="0" dirty="0"/>
              <a:t>K BUTTON</a:t>
            </a:r>
          </a:p>
          <a:p>
            <a:r>
              <a:rPr lang="en-US" baseline="0" dirty="0"/>
              <a:t>Press OK to enter the main menu on the LCD screen, and confirm a menu selection.</a:t>
            </a:r>
          </a:p>
          <a:p>
            <a:endParaRPr lang="en-US" baseline="0" dirty="0"/>
          </a:p>
          <a:p>
            <a:r>
              <a:rPr lang="en-US" b="1" baseline="0" dirty="0"/>
              <a:t>UP AND DOWN ARROW BUTTONS</a:t>
            </a:r>
          </a:p>
          <a:p>
            <a:r>
              <a:rPr lang="en-US" baseline="0" dirty="0"/>
              <a:t>Press up or down to navigate the menu.</a:t>
            </a:r>
            <a:br>
              <a:rPr lang="en-US" baseline="0" dirty="0"/>
            </a:br>
            <a:endParaRPr lang="en-US" baseline="0" dirty="0"/>
          </a:p>
          <a:p>
            <a:r>
              <a:rPr lang="en-US" b="1" baseline="0" dirty="0"/>
              <a:t>LCD SCREEN</a:t>
            </a:r>
          </a:p>
          <a:p>
            <a:r>
              <a:rPr lang="en-US" baseline="0" dirty="0"/>
              <a:t>The LCD screen can be used to see menu options, battery life, how many G7x or 900 devices are connected and if G7 Bridge is connected to cellular or satellite communications. </a:t>
            </a:r>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95813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G7 Bridge can be mounted in a variety</a:t>
            </a:r>
            <a:r>
              <a:rPr lang="en-US" baseline="0" dirty="0"/>
              <a:t> of places, including:</a:t>
            </a:r>
          </a:p>
          <a:p>
            <a:pPr marL="171450" indent="-171450">
              <a:buFont typeface="Arial" charset="0"/>
              <a:buChar char="•"/>
            </a:pPr>
            <a:r>
              <a:rPr lang="en-US" baseline="0" dirty="0"/>
              <a:t>Top of vehicle</a:t>
            </a:r>
          </a:p>
          <a:p>
            <a:pPr marL="171450" indent="-171450">
              <a:buFont typeface="Arial" charset="0"/>
              <a:buChar char="•"/>
            </a:pPr>
            <a:r>
              <a:rPr lang="en-US" baseline="0" dirty="0"/>
              <a:t>Dash</a:t>
            </a:r>
          </a:p>
          <a:p>
            <a:pPr marL="171450" indent="-171450">
              <a:buFont typeface="Arial" charset="0"/>
              <a:buChar char="•"/>
            </a:pPr>
            <a:r>
              <a:rPr lang="en-US" baseline="0" dirty="0"/>
              <a:t>Back of vehicle</a:t>
            </a:r>
          </a:p>
          <a:p>
            <a:pPr marL="171450" indent="-171450">
              <a:buFont typeface="Arial" charset="0"/>
              <a:buChar char="•"/>
            </a:pPr>
            <a:r>
              <a:rPr lang="en-US" baseline="0" dirty="0"/>
              <a:t>Truck boxes</a:t>
            </a:r>
          </a:p>
          <a:p>
            <a:pPr marL="171450" indent="-171450">
              <a:buFont typeface="Arial" charset="0"/>
              <a:buChar char="•"/>
            </a:pPr>
            <a:r>
              <a:rPr lang="en-US" baseline="0" dirty="0"/>
              <a:t>Boats</a:t>
            </a:r>
          </a:p>
          <a:p>
            <a:pPr marL="171450" indent="-171450">
              <a:buFont typeface="Arial" charset="0"/>
              <a:buChar char="•"/>
            </a:pPr>
            <a:r>
              <a:rPr lang="en-US" baseline="0" dirty="0"/>
              <a:t>ATVs</a:t>
            </a:r>
          </a:p>
          <a:p>
            <a:pPr marL="0" indent="0">
              <a:buFont typeface="Arial" charset="0"/>
              <a:buNone/>
            </a:pPr>
            <a:endParaRPr lang="en-US" baseline="0" dirty="0"/>
          </a:p>
          <a:p>
            <a:pPr marL="0" indent="0">
              <a:buFont typeface="Arial" charset="0"/>
              <a:buNone/>
            </a:pPr>
            <a:r>
              <a:rPr lang="en-US" baseline="0" dirty="0"/>
              <a:t>When operating G7 Bridge, ensure that it has a clear view of the sky, and is a minimum of 10 meters away from any </a:t>
            </a:r>
            <a:r>
              <a:rPr lang="en-US" baseline="0" dirty="0" err="1"/>
              <a:t>buidings</a:t>
            </a:r>
            <a:r>
              <a:rPr lang="en-US" baseline="0" dirty="0"/>
              <a:t>. </a:t>
            </a:r>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1234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Power On</a:t>
            </a:r>
          </a:p>
          <a:p>
            <a:r>
              <a:rPr lang="en-US" dirty="0"/>
              <a:t>Ensure you are in a clean</a:t>
            </a:r>
            <a:r>
              <a:rPr lang="en-US" baseline="0" dirty="0"/>
              <a:t> environment</a:t>
            </a:r>
          </a:p>
          <a:p>
            <a:r>
              <a:rPr lang="en-US" dirty="0"/>
              <a:t>Press</a:t>
            </a:r>
            <a:r>
              <a:rPr lang="en-US" baseline="0" dirty="0"/>
              <a:t> the power button and wait for the blinking green </a:t>
            </a:r>
            <a:r>
              <a:rPr lang="en-US" baseline="0" dirty="0" err="1"/>
              <a:t>SureSafe</a:t>
            </a:r>
            <a:r>
              <a:rPr lang="en-US" baseline="0" dirty="0"/>
              <a:t> light to turn solid.</a:t>
            </a:r>
          </a:p>
          <a:p>
            <a:r>
              <a:rPr lang="en-US" baseline="0" dirty="0"/>
              <a:t>The device will cycle through all enabled features from your configuration.</a:t>
            </a:r>
          </a:p>
          <a:p>
            <a:r>
              <a:rPr lang="en-US" baseline="0" dirty="0"/>
              <a:t>Once connected, the green light will stay on and your safety is being monitored.</a:t>
            </a:r>
          </a:p>
          <a:p>
            <a:endParaRPr lang="en-US" dirty="0"/>
          </a:p>
          <a:p>
            <a:r>
              <a:rPr lang="en-US" dirty="0"/>
              <a:t>Going</a:t>
            </a:r>
            <a:r>
              <a:rPr lang="en-US" baseline="0" dirty="0"/>
              <a:t> without coverage for small periods of time is OK! If you notice that your </a:t>
            </a:r>
            <a:r>
              <a:rPr lang="en-US" baseline="0" dirty="0" err="1"/>
              <a:t>SureSafe</a:t>
            </a:r>
            <a:r>
              <a:rPr lang="en-US" baseline="0" dirty="0"/>
              <a:t> light is blinking for periods longer than 45 minutes, you may want to consider alternative Blackline solutions.</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br>
              <a:rPr lang="fr-FR" sz="1400" dirty="0"/>
            </a:br>
            <a:r>
              <a:rPr lang="fr-FR" sz="1400" b="1" dirty="0"/>
              <a:t>REMARQUE : </a:t>
            </a:r>
            <a:r>
              <a:rPr lang="fr-FR" sz="1400" dirty="0"/>
              <a:t>si votre G7 Bridge ne vous autorise pas à démarrer le jumelage, cela signifie qu’il n’a pas encore de clé réseau attribuée pour votre organisation. Veuillez contacter notre équipe de service à la clientèle.</a:t>
            </a:r>
          </a:p>
          <a:p>
            <a:pPr marL="0" indent="0">
              <a:buFont typeface="+mj-lt"/>
              <a:buNone/>
            </a:pPr>
            <a:br>
              <a:rPr lang="fr-FR" sz="1400" dirty="0"/>
            </a:br>
            <a:r>
              <a:rPr lang="fr-FR" sz="1400" b="1" dirty="0"/>
              <a:t>REMARQUE : </a:t>
            </a:r>
            <a:r>
              <a:rPr lang="fr-FR" sz="1400" dirty="0"/>
              <a:t>Le G7 Bridge ne peut se connecter à plus de 5 G7x à la fois. </a:t>
            </a:r>
          </a:p>
          <a:p>
            <a:pPr marL="0" indent="0">
              <a:buNone/>
            </a:pPr>
            <a:endParaRPr lang="fr-FR" sz="1400"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3865043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xml"/><Relationship Id="rId7" Type="http://schemas.openxmlformats.org/officeDocument/2006/relationships/image" Target="../media/image50.png"/><Relationship Id="rId12" Type="http://schemas.openxmlformats.org/officeDocument/2006/relationships/image" Target="../media/image3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9.png"/><Relationship Id="rId11" Type="http://schemas.openxmlformats.org/officeDocument/2006/relationships/image" Target="../media/image52.jpe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notesSlide" Target="../notesSlides/notesSlide18.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8528" y="2045558"/>
            <a:ext cx="2347785" cy="1129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8528" y="3450356"/>
            <a:ext cx="2377482" cy="849527"/>
          </a:xfrm>
          <a:prstGeom prst="rect">
            <a:avLst/>
          </a:prstGeom>
        </p:spPr>
      </p:pic>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JUMELAGE DU G7X</a:t>
            </a:r>
          </a:p>
        </p:txBody>
      </p:sp>
      <p:sp>
        <p:nvSpPr>
          <p:cNvPr id="11" name="Content Placeholder 2"/>
          <p:cNvSpPr txBox="1">
            <a:spLocks/>
          </p:cNvSpPr>
          <p:nvPr/>
        </p:nvSpPr>
        <p:spPr>
          <a:xfrm>
            <a:off x="337669" y="908745"/>
            <a:ext cx="8468662" cy="615255"/>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r-FR" sz="1600"/>
              <a:t>Le jumelage des nouveaux dispositifs G7x est une étape de configuration unique. Une fois jumelés, le G7x et n’importe quel G7 Bridge au sein de votre organisation se connecteront automatiquement l’un à l’autre s’ils sont allumés et à portée.</a:t>
            </a:r>
          </a:p>
        </p:txBody>
      </p:sp>
      <p:sp>
        <p:nvSpPr>
          <p:cNvPr id="20" name="Content Placeholder 2">
            <a:extLst>
              <a:ext uri="{FF2B5EF4-FFF2-40B4-BE49-F238E27FC236}">
                <a16:creationId xmlns:a16="http://schemas.microsoft.com/office/drawing/2014/main" id="{7EE8841D-E55B-B542-99A5-7D5BB14E124F}"/>
              </a:ext>
            </a:extLst>
          </p:cNvPr>
          <p:cNvSpPr txBox="1">
            <a:spLocks/>
          </p:cNvSpPr>
          <p:nvPr/>
        </p:nvSpPr>
        <p:spPr>
          <a:xfrm>
            <a:off x="2826327" y="1669744"/>
            <a:ext cx="6170716" cy="47217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r-FR" sz="1400" dirty="0"/>
              <a:t>Le G7x vous informera si un jumelage est nécessaire en déclenchant une alerte de mise en garde jaune et en affichant </a:t>
            </a:r>
            <a:r>
              <a:rPr lang="fr-FR" sz="1400" i="1" dirty="0"/>
              <a:t>jumelage nécessaire </a:t>
            </a:r>
            <a:r>
              <a:rPr lang="fr-FR" sz="1400" dirty="0"/>
              <a:t>dans la bannière. Pour jumeler :</a:t>
            </a:r>
          </a:p>
          <a:p>
            <a:pPr marL="342900" indent="-342900">
              <a:buFont typeface="+mj-lt"/>
              <a:buAutoNum type="arabicPeriod"/>
            </a:pPr>
            <a:r>
              <a:rPr lang="fr-FR" sz="1400" dirty="0"/>
              <a:t>Allumez le G7 Bridge</a:t>
            </a:r>
          </a:p>
          <a:p>
            <a:pPr marL="342900" indent="-342900">
              <a:buFont typeface="+mj-lt"/>
              <a:buAutoNum type="arabicPeriod"/>
            </a:pPr>
            <a:r>
              <a:rPr lang="fr-FR" sz="1400" dirty="0"/>
              <a:t>Appuyez sur OK sur le G7 Bridge pour ouvrir le menu du Bridge</a:t>
            </a:r>
          </a:p>
          <a:p>
            <a:pPr marL="342900" indent="-342900">
              <a:buFont typeface="+mj-lt"/>
              <a:buAutoNum type="arabicPeriod"/>
            </a:pPr>
            <a:r>
              <a:rPr lang="fr-FR" sz="1400" dirty="0"/>
              <a:t>À l’aide des flèches haut et bas, allez dans </a:t>
            </a:r>
            <a:r>
              <a:rPr lang="fr-FR" sz="1400" i="1" dirty="0"/>
              <a:t>jumelage nouveaux </a:t>
            </a:r>
            <a:r>
              <a:rPr lang="fr-FR" sz="1400" i="1" dirty="0" err="1"/>
              <a:t>loners</a:t>
            </a:r>
            <a:r>
              <a:rPr lang="fr-FR" sz="1400" dirty="0"/>
              <a:t>, puis appuyez sur OK</a:t>
            </a:r>
          </a:p>
          <a:p>
            <a:pPr marL="342900" indent="-342900">
              <a:buFont typeface="+mj-lt"/>
              <a:buAutoNum type="arabicPeriod"/>
            </a:pPr>
            <a:r>
              <a:rPr lang="fr-FR" sz="1400" dirty="0"/>
              <a:t>À l’aide des flèches haut et bas, sélectionnez </a:t>
            </a:r>
            <a:r>
              <a:rPr lang="fr-FR" sz="1400" i="1" dirty="0"/>
              <a:t>démarrage</a:t>
            </a:r>
            <a:r>
              <a:rPr lang="fr-FR" sz="1400" dirty="0"/>
              <a:t>, puis appuyez sur OK</a:t>
            </a:r>
          </a:p>
          <a:p>
            <a:pPr marL="342900" indent="-342900">
              <a:buFont typeface="+mj-lt"/>
              <a:buAutoNum type="arabicPeriod"/>
            </a:pPr>
            <a:r>
              <a:rPr lang="fr-FR" sz="1400" dirty="0"/>
              <a:t>L’écran du G7 Bridge indique </a:t>
            </a:r>
            <a:r>
              <a:rPr lang="fr-FR" sz="1400" i="1" dirty="0"/>
              <a:t>démarrage du jumelage </a:t>
            </a:r>
            <a:r>
              <a:rPr lang="fr-FR" sz="1400" dirty="0"/>
              <a:t>tandis que ce dernier recherche des dispositifs</a:t>
            </a:r>
          </a:p>
          <a:p>
            <a:pPr marL="342900" indent="-342900">
              <a:buFont typeface="+mj-lt"/>
              <a:buAutoNum type="arabicPeriod"/>
            </a:pPr>
            <a:r>
              <a:rPr lang="fr-FR" sz="1400" dirty="0"/>
              <a:t>Allumez jusqu’à 5 dispositifs G7x</a:t>
            </a:r>
          </a:p>
          <a:p>
            <a:pPr marL="342900" indent="-342900">
              <a:buFont typeface="+mj-lt"/>
              <a:buAutoNum type="arabicPeriod"/>
            </a:pPr>
            <a:r>
              <a:rPr lang="fr-FR" sz="1400" dirty="0"/>
              <a:t>Une fois le G7x jumelé, vous remarquerez les éléments suivants :</a:t>
            </a:r>
          </a:p>
          <a:p>
            <a:pPr lvl="1"/>
            <a:r>
              <a:rPr lang="fr-FR" sz="1400" dirty="0"/>
              <a:t>L’écran principal du G7 Bridge indique que des dispositifs sont connectés</a:t>
            </a:r>
          </a:p>
          <a:p>
            <a:pPr lvl="1"/>
            <a:r>
              <a:rPr lang="fr-FR" sz="1400" dirty="0"/>
              <a:t>L’alerte de mise en garde jaune du G7x s’arrête</a:t>
            </a:r>
          </a:p>
          <a:p>
            <a:pPr lvl="1"/>
            <a:r>
              <a:rPr lang="fr-FR" sz="1400" dirty="0"/>
              <a:t>Le témoin de connectivité vert du G7x se fixe (ne clignote plus)</a:t>
            </a:r>
          </a:p>
          <a:p>
            <a:pPr lvl="1"/>
            <a:r>
              <a:rPr lang="fr-FR" sz="1400" dirty="0"/>
              <a:t>Vous recevez un message sur l’écran du G7 indiquant </a:t>
            </a:r>
            <a:r>
              <a:rPr lang="fr-FR" sz="1400" i="1" dirty="0"/>
              <a:t>jumelage réussi </a:t>
            </a:r>
            <a:r>
              <a:rPr lang="fr-FR" sz="1400" dirty="0"/>
              <a:t>et affichant la clé réseau Bridge de votre organisation</a:t>
            </a:r>
          </a:p>
          <a:p>
            <a:pPr marL="342900" indent="-342900">
              <a:buFont typeface="+mj-lt"/>
              <a:buAutoNum type="arabicPeriod"/>
            </a:pPr>
            <a:r>
              <a:rPr lang="fr-FR" sz="1400" dirty="0"/>
              <a:t>Appuyez sur OK sur le G7 Bridge pour arrêter le jumelage une fois que tous les dispositifs nécessaires ont été jumelés</a:t>
            </a:r>
          </a:p>
        </p:txBody>
      </p:sp>
      <p:pic>
        <p:nvPicPr>
          <p:cNvPr id="24" name="Picture 23">
            <a:extLst>
              <a:ext uri="{FF2B5EF4-FFF2-40B4-BE49-F238E27FC236}">
                <a16:creationId xmlns:a16="http://schemas.microsoft.com/office/drawing/2014/main" id="{9A2A1DB4-26AD-754A-A700-D165235E6AA0}"/>
              </a:ext>
            </a:extLst>
          </p:cNvPr>
          <p:cNvPicPr>
            <a:picLocks noChangeAspect="1"/>
          </p:cNvPicPr>
          <p:nvPr/>
        </p:nvPicPr>
        <p:blipFill>
          <a:blip r:embed="rId3"/>
          <a:stretch>
            <a:fillRect/>
          </a:stretch>
        </p:blipFill>
        <p:spPr>
          <a:xfrm>
            <a:off x="695525" y="1619945"/>
            <a:ext cx="1913505" cy="4488755"/>
          </a:xfrm>
          <a:prstGeom prst="rect">
            <a:avLst/>
          </a:prstGeom>
        </p:spPr>
      </p:pic>
    </p:spTree>
    <p:extLst>
      <p:ext uri="{BB962C8B-B14F-4D97-AF65-F5344CB8AC3E}">
        <p14:creationId xmlns:p14="http://schemas.microsoft.com/office/powerpoint/2010/main" val="3085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BUMP TEST / CALIBRATION</a:t>
            </a:r>
          </a:p>
        </p:txBody>
      </p:sp>
      <p:sp>
        <p:nvSpPr>
          <p:cNvPr id="6" name="Content Placeholder 2"/>
          <p:cNvSpPr>
            <a:spLocks noGrp="1"/>
          </p:cNvSpPr>
          <p:nvPr>
            <p:ph idx="1"/>
          </p:nvPr>
        </p:nvSpPr>
        <p:spPr>
          <a:xfrm>
            <a:off x="268939" y="3272969"/>
            <a:ext cx="8639965" cy="448224"/>
          </a:xfrm>
        </p:spPr>
        <p:txBody>
          <a:bodyPr>
            <a:normAutofit/>
          </a:bodyPr>
          <a:lstStyle/>
          <a:p>
            <a:pPr marL="0" indent="0" algn="ctr">
              <a:buNone/>
            </a:pPr>
            <a:r>
              <a:rPr lang="en-US" dirty="0"/>
              <a:t>G7 will let you know it’s time to bump or calibrate upon start up. </a:t>
            </a:r>
          </a:p>
        </p:txBody>
      </p:sp>
      <p:sp>
        <p:nvSpPr>
          <p:cNvPr id="9" name="TextBox 8"/>
          <p:cNvSpPr txBox="1"/>
          <p:nvPr/>
        </p:nvSpPr>
        <p:spPr>
          <a:xfrm>
            <a:off x="2181816" y="4149784"/>
            <a:ext cx="2284439" cy="2154436"/>
          </a:xfrm>
          <a:prstGeom prst="rect">
            <a:avLst/>
          </a:prstGeom>
          <a:noFill/>
        </p:spPr>
        <p:txBody>
          <a:bodyPr wrap="square" rtlCol="0">
            <a:spAutoFit/>
          </a:bodyPr>
          <a:lstStyle/>
          <a:p>
            <a:r>
              <a:rPr lang="en-US" b="1" dirty="0"/>
              <a:t>What do I do?</a:t>
            </a:r>
          </a:p>
          <a:p>
            <a:endParaRPr lang="en-US" b="1" dirty="0"/>
          </a:p>
          <a:p>
            <a:r>
              <a:rPr lang="en-US" sz="1400" dirty="0"/>
              <a:t>Press and hold </a:t>
            </a:r>
            <a:br>
              <a:rPr lang="en-US" sz="1400" dirty="0"/>
            </a:br>
            <a:r>
              <a:rPr lang="en-US" sz="1400" dirty="0"/>
              <a:t>the up and down arrows </a:t>
            </a:r>
            <a:br>
              <a:rPr lang="en-US" sz="1400" dirty="0"/>
            </a:br>
            <a:r>
              <a:rPr lang="en-US" sz="1400" dirty="0"/>
              <a:t>to silence this reminder.</a:t>
            </a:r>
          </a:p>
          <a:p>
            <a:endParaRPr lang="en-US" sz="1400" dirty="0"/>
          </a:p>
          <a:p>
            <a:r>
              <a:rPr lang="en-US" sz="1400" dirty="0"/>
              <a:t>Then, bump or calibrate using one of the methods on the next slide.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en-US" sz="1200" dirty="0"/>
              <a:t>Bump 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en-US" sz="1200" dirty="0"/>
              <a:t>Calibration</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328514" cy="328514"/>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8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en-US" dirty="0"/>
              <a:t>BUMP TEST / CALIBRATION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en-US" sz="1400" b="1" dirty="0"/>
              <a:t>With G7 Dock:</a:t>
            </a:r>
          </a:p>
          <a:p>
            <a:pPr marL="342900" indent="-342900">
              <a:buAutoNum type="arabicPeriod"/>
            </a:pPr>
            <a:r>
              <a:rPr lang="en-US" sz="1400" dirty="0"/>
              <a:t>Place G7 in dock</a:t>
            </a:r>
          </a:p>
          <a:p>
            <a:pPr marL="342900" indent="-342900">
              <a:buAutoNum type="arabicPeriod"/>
            </a:pPr>
            <a:r>
              <a:rPr lang="en-US" sz="1400" dirty="0"/>
              <a:t>Close the lid</a:t>
            </a:r>
          </a:p>
          <a:p>
            <a:pPr marL="342900" indent="-342900">
              <a:buAutoNum type="arabicPeriod"/>
            </a:pPr>
            <a:r>
              <a:rPr lang="en-US" sz="1400" dirty="0"/>
              <a:t>Select bump test/calibration from the menu</a:t>
            </a:r>
          </a:p>
          <a:p>
            <a:pPr marL="342900" indent="-342900">
              <a:buAutoNum type="arabicPeriod"/>
            </a:pPr>
            <a:r>
              <a:rPr lang="en-US" sz="1400" dirty="0"/>
              <a:t>Let G7 Dock do its thing!</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en-US" sz="2000" dirty="0"/>
              <a:t>You can bump and calibrate in one of two ways:</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en-US" sz="1400" b="1" dirty="0"/>
              <a:t>Manually:</a:t>
            </a:r>
          </a:p>
          <a:p>
            <a:pPr marL="342900" indent="-342900">
              <a:buAutoNum type="arabicPeriod"/>
            </a:pPr>
            <a:r>
              <a:rPr lang="en-US" sz="1400" dirty="0"/>
              <a:t>Press OK to access the menu</a:t>
            </a:r>
          </a:p>
          <a:p>
            <a:pPr marL="342900" indent="-342900">
              <a:buAutoNum type="arabicPeriod"/>
            </a:pPr>
            <a:r>
              <a:rPr lang="en-US" sz="1400" dirty="0"/>
              <a:t>Use the up and down arrows to navigate to bump test</a:t>
            </a:r>
          </a:p>
          <a:p>
            <a:pPr marL="342900" indent="-342900">
              <a:buAutoNum type="arabicPeriod"/>
            </a:pPr>
            <a:r>
              <a:rPr lang="en-US" sz="1400" dirty="0"/>
              <a:t>Select bump test</a:t>
            </a:r>
          </a:p>
          <a:p>
            <a:pPr marL="342900" indent="-342900">
              <a:buAutoNum type="arabicPeriod"/>
            </a:pPr>
            <a:r>
              <a:rPr lang="en-US" sz="1400" dirty="0"/>
              <a:t>Follow the steps on screen</a:t>
            </a:r>
          </a:p>
        </p:txBody>
      </p:sp>
    </p:spTree>
    <p:extLst>
      <p:ext uri="{BB962C8B-B14F-4D97-AF65-F5344CB8AC3E}">
        <p14:creationId xmlns:p14="http://schemas.microsoft.com/office/powerpoint/2010/main" val="133644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WEARING</a:t>
            </a:r>
          </a:p>
        </p:txBody>
      </p:sp>
      <p:sp>
        <p:nvSpPr>
          <p:cNvPr id="3" name="Content Placeholder 2"/>
          <p:cNvSpPr>
            <a:spLocks noGrp="1"/>
          </p:cNvSpPr>
          <p:nvPr>
            <p:ph idx="1"/>
          </p:nvPr>
        </p:nvSpPr>
        <p:spPr>
          <a:xfrm>
            <a:off x="0" y="2890155"/>
            <a:ext cx="4572000" cy="445966"/>
          </a:xfrm>
        </p:spPr>
        <p:txBody>
          <a:bodyPr/>
          <a:lstStyle/>
          <a:p>
            <a:pPr marL="0" indent="0" algn="ctr">
              <a:buNone/>
            </a:pPr>
            <a:r>
              <a:rPr lang="en-US" dirty="0"/>
              <a:t>Belt</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dirty="0"/>
              <a:t>Chest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DO NOT LEAVE G7 UNATTENDED WHEN POWERED ON, THIS CAN LEAD TO FALSE RED ALERTS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en-US" b="1" dirty="0"/>
              <a:t>What do I do?</a:t>
            </a:r>
          </a:p>
          <a:p>
            <a:endParaRPr lang="en-US" sz="1400" dirty="0"/>
          </a:p>
          <a:p>
            <a:r>
              <a:rPr lang="en-US" sz="1400" dirty="0"/>
              <a:t>Are you OK? </a:t>
            </a:r>
          </a:p>
          <a:p>
            <a:r>
              <a:rPr lang="en-US" sz="1400" dirty="0"/>
              <a:t>If yes, press the latch </a:t>
            </a:r>
            <a:br>
              <a:rPr lang="en-US" sz="1400" dirty="0"/>
            </a:br>
            <a:r>
              <a:rPr lang="en-US" sz="1400" dirty="0"/>
              <a:t>to return the device to normal function.</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en-US" sz="1200" dirty="0"/>
              <a:t>Fall detection</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en-US" sz="1200" dirty="0"/>
              <a:t>Check-in timer</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en-US" sz="1200" dirty="0"/>
              <a:t>No-motion</a:t>
            </a:r>
          </a:p>
        </p:txBody>
      </p:sp>
      <p:cxnSp>
        <p:nvCxnSpPr>
          <p:cNvPr id="24" name="Straight Connector 23"/>
          <p:cNvCxnSpPr>
            <a:endCxn id="30" idx="1"/>
          </p:cNvCxnSpPr>
          <p:nvPr/>
        </p:nvCxnSpPr>
        <p:spPr>
          <a:xfrm flipV="1">
            <a:off x="583621"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en-US" b="1" dirty="0">
                <a:solidFill>
                  <a:srgbClr val="FFCD00"/>
                </a:solidFill>
              </a:rPr>
              <a:t>YELLOW PENDING ALARM</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428" y="3732861"/>
            <a:ext cx="239823" cy="227001"/>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PENDING ALARM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en-US" sz="2000" dirty="0"/>
              <a:t>What happens if you don’t tell the device you’re OK?</a:t>
            </a:r>
          </a:p>
        </p:txBody>
      </p:sp>
      <p:sp>
        <p:nvSpPr>
          <p:cNvPr id="24" name="TextBox 23"/>
          <p:cNvSpPr txBox="1"/>
          <p:nvPr/>
        </p:nvSpPr>
        <p:spPr>
          <a:xfrm>
            <a:off x="2148069" y="4008654"/>
            <a:ext cx="2158743" cy="1877437"/>
          </a:xfrm>
          <a:prstGeom prst="rect">
            <a:avLst/>
          </a:prstGeom>
          <a:noFill/>
        </p:spPr>
        <p:txBody>
          <a:bodyPr wrap="square" rtlCol="0">
            <a:spAutoFit/>
          </a:bodyPr>
          <a:lstStyle/>
          <a:p>
            <a:r>
              <a:rPr lang="en-US" b="1" dirty="0"/>
              <a:t>What do I do?</a:t>
            </a:r>
          </a:p>
          <a:p>
            <a:endParaRPr lang="en-US" sz="1400" dirty="0"/>
          </a:p>
          <a:p>
            <a:r>
              <a:rPr lang="en-US" sz="1400" dirty="0"/>
              <a:t>Press and hold the up and down arrows to mute the device. </a:t>
            </a:r>
          </a:p>
          <a:p>
            <a:endParaRPr lang="en-US" sz="1400" dirty="0"/>
          </a:p>
          <a:p>
            <a:r>
              <a:rPr lang="en-US" sz="1400" dirty="0"/>
              <a:t>Remember </a:t>
            </a:r>
            <a:r>
              <a:rPr lang="mr-IN" sz="1400" dirty="0"/>
              <a:t>–</a:t>
            </a:r>
            <a:r>
              <a:rPr lang="en-US" sz="1400" dirty="0"/>
              <a:t> this doesn’t cancel the alert.</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en-US" sz="1100" b="1">
                <a:solidFill>
                  <a:srgbClr val="A6192E"/>
                </a:solidFill>
              </a:rPr>
              <a:t>RED ALERT</a:t>
            </a:r>
            <a:endParaRPr lang="en-US" sz="1100" b="1" dirty="0">
              <a:solidFill>
                <a:srgbClr val="A6192E"/>
              </a:solidFill>
            </a:endParaRP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en-US" sz="1100" b="1" dirty="0">
                <a:solidFill>
                  <a:srgbClr val="FFCD00"/>
                </a:solidFill>
              </a:rPr>
              <a:t>YELLOW PENDING ALARM</a:t>
            </a:r>
          </a:p>
        </p:txBody>
      </p:sp>
      <p:sp>
        <p:nvSpPr>
          <p:cNvPr id="3" name="Rectangle 2"/>
          <p:cNvSpPr/>
          <p:nvPr/>
        </p:nvSpPr>
        <p:spPr>
          <a:xfrm>
            <a:off x="491911" y="2613709"/>
            <a:ext cx="8203775" cy="646331"/>
          </a:xfrm>
          <a:prstGeom prst="rect">
            <a:avLst/>
          </a:prstGeom>
        </p:spPr>
        <p:txBody>
          <a:bodyPr wrap="square">
            <a:spAutoFit/>
          </a:bodyPr>
          <a:lstStyle/>
          <a:p>
            <a:r>
              <a:rPr lang="en-US" dirty="0"/>
              <a:t>If you don’t confirm you’re OK, the Yellow Pending Alarm escalates into Red Alert and notifies monitoring personnel.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222" y="6008675"/>
            <a:ext cx="365684" cy="365684"/>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SOS ALERT</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en-US" dirty="0"/>
              <a:t>If you need to request help right away, you can trigger a SOS Alert.</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en-US" b="1" dirty="0"/>
              <a:t>What do I do?</a:t>
            </a:r>
          </a:p>
          <a:p>
            <a:endParaRPr lang="en-CA" sz="1400" b="1" dirty="0"/>
          </a:p>
          <a:p>
            <a:r>
              <a:rPr lang="en-CA" sz="1400" dirty="0"/>
              <a:t>Pull the latch!</a:t>
            </a:r>
            <a:endParaRPr lang="en-US" sz="1400" dirty="0"/>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en-US" b="1" dirty="0"/>
              <a:t>How do I silence the alarm?</a:t>
            </a:r>
          </a:p>
          <a:p>
            <a:endParaRPr lang="en-CA" sz="1400" b="1" dirty="0"/>
          </a:p>
          <a:p>
            <a:r>
              <a:rPr lang="en-CA" sz="1400" dirty="0"/>
              <a:t>Press and hold the up and down arrows. Remember </a:t>
            </a:r>
            <a:r>
              <a:rPr lang="mr-IN" sz="1400" dirty="0"/>
              <a:t>–</a:t>
            </a:r>
            <a:r>
              <a:rPr lang="en-CA" sz="1400" dirty="0"/>
              <a:t> this does not cancel the alert.</a:t>
            </a:r>
            <a:endParaRPr lang="en-US" sz="1400" dirty="0"/>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5997445"/>
            <a:ext cx="365684" cy="365684"/>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en-US" dirty="0"/>
              <a:t>RED </a:t>
            </a:r>
            <a:r>
              <a:rPr lang="en-US"/>
              <a:t>GAS ALERT</a:t>
            </a:r>
            <a:endParaRPr lang="en-US" dirty="0"/>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spAutoFit/>
          </a:bodyPr>
          <a:lstStyle/>
          <a:p>
            <a:pPr algn="ctr"/>
            <a:r>
              <a:rPr lang="en-US" dirty="0"/>
              <a:t>G7 is informing you of something dangerous in your environment.</a:t>
            </a:r>
          </a:p>
          <a:p>
            <a:pPr algn="ctr"/>
            <a:endParaRPr lang="en-US" dirty="0"/>
          </a:p>
          <a:p>
            <a:pPr algn="ctr"/>
            <a:r>
              <a:rPr lang="en-US" dirty="0"/>
              <a:t>For real-time customers, certain gas alerts will automatically generate a red alert and notify monitoring personnel.</a:t>
            </a:r>
          </a:p>
        </p:txBody>
      </p:sp>
      <p:sp>
        <p:nvSpPr>
          <p:cNvPr id="21" name="TextBox 20"/>
          <p:cNvSpPr txBox="1"/>
          <p:nvPr/>
        </p:nvSpPr>
        <p:spPr>
          <a:xfrm>
            <a:off x="2428955" y="4766688"/>
            <a:ext cx="2237433" cy="1661993"/>
          </a:xfrm>
          <a:prstGeom prst="rect">
            <a:avLst/>
          </a:prstGeom>
          <a:noFill/>
        </p:spPr>
        <p:txBody>
          <a:bodyPr wrap="square" rtlCol="0">
            <a:spAutoFit/>
          </a:bodyPr>
          <a:lstStyle/>
          <a:p>
            <a:r>
              <a:rPr lang="en-US" b="1" dirty="0"/>
              <a:t>What do I do?</a:t>
            </a:r>
          </a:p>
          <a:p>
            <a:endParaRPr lang="en-CA" sz="1400" b="1" dirty="0"/>
          </a:p>
          <a:p>
            <a:r>
              <a:rPr lang="en-CA" sz="1400" dirty="0"/>
              <a:t>Evacuate the area. When it is safe to do so, press and hold the up and down arrows to mute G7’s lights and sounds.</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en-US" sz="1200" b="1" dirty="0">
                  <a:solidFill>
                    <a:schemeClr val="accent1"/>
                  </a:solidFill>
                </a:rPr>
                <a:t>HIGH </a:t>
              </a:r>
            </a:p>
            <a:p>
              <a:pPr algn="ctr"/>
              <a:r>
                <a:rPr lang="en-US" sz="1200" b="1" dirty="0">
                  <a:solidFill>
                    <a:schemeClr val="accent1"/>
                  </a:solidFill>
                </a:rPr>
                <a:t>ALERT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en-US" sz="1200" b="1" dirty="0">
                  <a:solidFill>
                    <a:schemeClr val="accent1"/>
                  </a:solidFill>
                </a:rPr>
                <a:t>OL</a:t>
              </a:r>
              <a:br>
                <a:rPr lang="en-US" sz="1200" b="1" dirty="0">
                  <a:solidFill>
                    <a:schemeClr val="accent1"/>
                  </a:solidFill>
                </a:rPr>
              </a:br>
              <a:r>
                <a:rPr lang="en-US" sz="1200" b="1" dirty="0">
                  <a:solidFill>
                    <a:schemeClr val="accent1"/>
                  </a:solidFill>
                </a:rPr>
                <a:t>(OVER LIMIT)</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spAutoFit/>
            </a:bodyPr>
            <a:lstStyle/>
            <a:p>
              <a:pPr algn="ctr"/>
              <a:r>
                <a:rPr lang="en-US" sz="1200" b="1" dirty="0">
                  <a:solidFill>
                    <a:schemeClr val="accent1"/>
                  </a:solidFill>
                </a:rPr>
                <a:t>STEL </a:t>
              </a:r>
              <a:br>
                <a:rPr lang="en-US" sz="1200" b="1" dirty="0">
                  <a:solidFill>
                    <a:schemeClr val="accent1"/>
                  </a:solidFill>
                </a:rPr>
              </a:br>
              <a:r>
                <a:rPr lang="en-US" sz="1200" b="1" dirty="0">
                  <a:solidFill>
                    <a:schemeClr val="accent1"/>
                  </a:solidFill>
                </a:rPr>
                <a:t>(SHORT TERM EXPOSURE LIMIT)</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en-US" sz="1200" b="1" dirty="0">
                  <a:solidFill>
                    <a:schemeClr val="accent1"/>
                  </a:solidFill>
                </a:rPr>
                <a:t>TWA</a:t>
              </a:r>
              <a:br>
                <a:rPr lang="en-US" sz="1200" b="1" dirty="0">
                  <a:solidFill>
                    <a:schemeClr val="accent1"/>
                  </a:solidFill>
                </a:rPr>
              </a:br>
              <a:r>
                <a:rPr lang="en-US" sz="1200" b="1" dirty="0">
                  <a:solidFill>
                    <a:schemeClr val="accent1"/>
                  </a:solidFill>
                </a:rPr>
                <a:t>(TIME WEIGHTED AVERAGE)</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3079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RESPONSE</a:t>
            </a:r>
          </a:p>
        </p:txBody>
      </p:sp>
      <p:sp>
        <p:nvSpPr>
          <p:cNvPr id="12" name="TextBox 11"/>
          <p:cNvSpPr txBox="1"/>
          <p:nvPr/>
        </p:nvSpPr>
        <p:spPr>
          <a:xfrm>
            <a:off x="2662480" y="3346712"/>
            <a:ext cx="2158743" cy="1877437"/>
          </a:xfrm>
          <a:prstGeom prst="rect">
            <a:avLst/>
          </a:prstGeom>
          <a:noFill/>
        </p:spPr>
        <p:txBody>
          <a:bodyPr wrap="square" rtlCol="0">
            <a:spAutoFit/>
          </a:bodyPr>
          <a:lstStyle/>
          <a:p>
            <a:r>
              <a:rPr lang="en-US" b="1" dirty="0"/>
              <a:t>What do I do?</a:t>
            </a:r>
          </a:p>
          <a:p>
            <a:endParaRPr lang="en-US" sz="1400" dirty="0"/>
          </a:p>
          <a:p>
            <a:r>
              <a:rPr lang="en-CA" sz="1400" dirty="0"/>
              <a:t>Nothing! Wait for monitoring personnel </a:t>
            </a:r>
            <a:br>
              <a:rPr lang="en-CA" sz="1400" dirty="0"/>
            </a:br>
            <a:r>
              <a:rPr lang="en-CA" sz="1400" dirty="0"/>
              <a:t>to call or message you, </a:t>
            </a:r>
            <a:br>
              <a:rPr lang="en-CA" sz="1400" dirty="0"/>
            </a:br>
            <a:r>
              <a:rPr lang="en-CA" sz="1400" dirty="0"/>
              <a:t>and then let them know </a:t>
            </a:r>
            <a:br>
              <a:rPr lang="en-CA" sz="1400" dirty="0"/>
            </a:br>
            <a:r>
              <a:rPr lang="en-CA" sz="1400" dirty="0"/>
              <a:t>if you’re OK or if you need help.</a:t>
            </a:r>
            <a:endParaRPr lang="en-US" sz="1400" dirty="0"/>
          </a:p>
        </p:txBody>
      </p:sp>
      <p:sp>
        <p:nvSpPr>
          <p:cNvPr id="13" name="Rectangle 12"/>
          <p:cNvSpPr/>
          <p:nvPr/>
        </p:nvSpPr>
        <p:spPr>
          <a:xfrm>
            <a:off x="2513380" y="3271828"/>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4687" y="3346711"/>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en-US" dirty="0"/>
              <a:t>The </a:t>
            </a:r>
            <a:r>
              <a:rPr lang="en-US" dirty="0" err="1"/>
              <a:t>LiveResponse</a:t>
            </a:r>
            <a:r>
              <a:rPr lang="en-US" dirty="0"/>
              <a:t> light </a:t>
            </a:r>
            <a:r>
              <a:rPr lang="en-US"/>
              <a:t>will flash blue </a:t>
            </a:r>
            <a:r>
              <a:rPr lang="en-US" dirty="0"/>
              <a:t>when monitoring personnel respond to your Alert using your company’s alert response protocol. When it shines on your device, it means someone will be contacting you to confirm you are OK.</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en-US" b="1" dirty="0">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en-US" sz="1200" b="1" dirty="0"/>
              <a:t>Who are monitoring personnel? </a:t>
            </a:r>
          </a:p>
          <a:p>
            <a:r>
              <a:rPr lang="en-US" sz="1200" dirty="0"/>
              <a:t>Personnel are the Blackline Live Safety Agents or your own monitoring team.</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en-US" b="1" dirty="0"/>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9905" y="5373920"/>
            <a:ext cx="345150" cy="345150"/>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WARNING ALARM</a:t>
            </a:r>
          </a:p>
        </p:txBody>
      </p:sp>
      <p:sp>
        <p:nvSpPr>
          <p:cNvPr id="15" name="TextBox 14"/>
          <p:cNvSpPr txBox="1"/>
          <p:nvPr/>
        </p:nvSpPr>
        <p:spPr>
          <a:xfrm>
            <a:off x="2229444" y="3732122"/>
            <a:ext cx="2284439" cy="2031325"/>
          </a:xfrm>
          <a:prstGeom prst="rect">
            <a:avLst/>
          </a:prstGeom>
          <a:noFill/>
        </p:spPr>
        <p:txBody>
          <a:bodyPr wrap="square" rtlCol="0">
            <a:spAutoFit/>
          </a:bodyPr>
          <a:lstStyle/>
          <a:p>
            <a:r>
              <a:rPr lang="en-US" b="1" dirty="0"/>
              <a:t>What do I do?</a:t>
            </a:r>
          </a:p>
          <a:p>
            <a:endParaRPr lang="en-US" b="1" dirty="0"/>
          </a:p>
          <a:p>
            <a:r>
              <a:rPr lang="en-US" dirty="0"/>
              <a:t>After you’ve read the screen, press and hold the up and down arrows to silence the device</a:t>
            </a:r>
          </a:p>
        </p:txBody>
      </p:sp>
      <p:sp>
        <p:nvSpPr>
          <p:cNvPr id="29" name="TextBox 28"/>
          <p:cNvSpPr txBox="1"/>
          <p:nvPr/>
        </p:nvSpPr>
        <p:spPr>
          <a:xfrm>
            <a:off x="925333" y="2581424"/>
            <a:ext cx="1156086" cy="276999"/>
          </a:xfrm>
          <a:prstGeom prst="rect">
            <a:avLst/>
          </a:prstGeom>
          <a:noFill/>
        </p:spPr>
        <p:txBody>
          <a:bodyPr wrap="none" rtlCol="0">
            <a:spAutoFit/>
          </a:bodyPr>
          <a:lstStyle/>
          <a:p>
            <a:r>
              <a:rPr lang="en-US" sz="1200" dirty="0"/>
              <a:t>New message</a:t>
            </a:r>
          </a:p>
        </p:txBody>
      </p:sp>
      <p:cxnSp>
        <p:nvCxnSpPr>
          <p:cNvPr id="24" name="Straight Connector 23"/>
          <p:cNvCxnSpPr>
            <a:endCxn id="30" idx="1"/>
          </p:cNvCxnSpPr>
          <p:nvPr/>
        </p:nvCxnSpPr>
        <p:spPr>
          <a:xfrm>
            <a:off x="954770" y="1172733"/>
            <a:ext cx="215285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07625" y="988067"/>
            <a:ext cx="3241208" cy="369332"/>
          </a:xfrm>
          <a:prstGeom prst="rect">
            <a:avLst/>
          </a:prstGeom>
          <a:noFill/>
        </p:spPr>
        <p:txBody>
          <a:bodyPr wrap="none" rtlCol="0">
            <a:spAutoFit/>
          </a:bodyPr>
          <a:lstStyle/>
          <a:p>
            <a:r>
              <a:rPr lang="en-US" b="1" dirty="0">
                <a:solidFill>
                  <a:srgbClr val="FFCD00"/>
                </a:solidFill>
              </a:rPr>
              <a:t>YELLOW WARNING ALARM</a:t>
            </a:r>
          </a:p>
        </p:txBody>
      </p:sp>
      <p:cxnSp>
        <p:nvCxnSpPr>
          <p:cNvPr id="33" name="Straight Connector 32"/>
          <p:cNvCxnSpPr>
            <a:stCxn id="30" idx="3"/>
          </p:cNvCxnSpPr>
          <p:nvPr/>
        </p:nvCxnSpPr>
        <p:spPr>
          <a:xfrm>
            <a:off x="6348833" y="1172733"/>
            <a:ext cx="208188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630348"/>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3883" y="3865230"/>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770" y="1486540"/>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28830" y="1486540"/>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0561" y="1486540"/>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0647" y="1488453"/>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7454" y="1494205"/>
            <a:ext cx="1103239" cy="1103239"/>
          </a:xfrm>
          <a:prstGeom prst="rect">
            <a:avLst/>
          </a:prstGeom>
        </p:spPr>
      </p:pic>
      <p:sp>
        <p:nvSpPr>
          <p:cNvPr id="20" name="TextBox 19"/>
          <p:cNvSpPr txBox="1"/>
          <p:nvPr/>
        </p:nvSpPr>
        <p:spPr>
          <a:xfrm>
            <a:off x="3563104" y="2574171"/>
            <a:ext cx="978153" cy="276999"/>
          </a:xfrm>
          <a:prstGeom prst="rect">
            <a:avLst/>
          </a:prstGeom>
          <a:noFill/>
        </p:spPr>
        <p:txBody>
          <a:bodyPr wrap="none" rtlCol="0">
            <a:spAutoFit/>
          </a:bodyPr>
          <a:lstStyle/>
          <a:p>
            <a:r>
              <a:rPr lang="en-US" sz="1200" dirty="0"/>
              <a:t>Low battery</a:t>
            </a:r>
          </a:p>
        </p:txBody>
      </p:sp>
      <p:sp>
        <p:nvSpPr>
          <p:cNvPr id="21" name="TextBox 20"/>
          <p:cNvSpPr txBox="1"/>
          <p:nvPr/>
        </p:nvSpPr>
        <p:spPr>
          <a:xfrm>
            <a:off x="4875393" y="2592266"/>
            <a:ext cx="908775" cy="276999"/>
          </a:xfrm>
          <a:prstGeom prst="rect">
            <a:avLst/>
          </a:prstGeom>
          <a:noFill/>
        </p:spPr>
        <p:txBody>
          <a:bodyPr wrap="none" rtlCol="0">
            <a:spAutoFit/>
          </a:bodyPr>
          <a:lstStyle/>
          <a:p>
            <a:r>
              <a:rPr lang="en-US" sz="1200" dirty="0"/>
              <a:t>Bump Test</a:t>
            </a:r>
          </a:p>
        </p:txBody>
      </p:sp>
      <p:sp>
        <p:nvSpPr>
          <p:cNvPr id="22" name="TextBox 21"/>
          <p:cNvSpPr txBox="1"/>
          <p:nvPr/>
        </p:nvSpPr>
        <p:spPr>
          <a:xfrm>
            <a:off x="2263897" y="2590657"/>
            <a:ext cx="1002197" cy="646331"/>
          </a:xfrm>
          <a:prstGeom prst="rect">
            <a:avLst/>
          </a:prstGeom>
          <a:noFill/>
        </p:spPr>
        <p:txBody>
          <a:bodyPr wrap="none" rtlCol="0">
            <a:spAutoFit/>
          </a:bodyPr>
          <a:lstStyle/>
          <a:p>
            <a:r>
              <a:rPr lang="en-US" sz="1200" dirty="0"/>
              <a:t>Network </a:t>
            </a:r>
          </a:p>
          <a:p>
            <a:r>
              <a:rPr lang="en-US" sz="1200" dirty="0"/>
              <a:t>Connection </a:t>
            </a:r>
          </a:p>
          <a:p>
            <a:r>
              <a:rPr lang="en-US" sz="1200" dirty="0"/>
              <a:t>Interruption</a:t>
            </a:r>
          </a:p>
        </p:txBody>
      </p:sp>
      <p:sp>
        <p:nvSpPr>
          <p:cNvPr id="26" name="TextBox 25"/>
          <p:cNvSpPr txBox="1"/>
          <p:nvPr/>
        </p:nvSpPr>
        <p:spPr>
          <a:xfrm>
            <a:off x="6131255" y="2608653"/>
            <a:ext cx="915635" cy="276999"/>
          </a:xfrm>
          <a:prstGeom prst="rect">
            <a:avLst/>
          </a:prstGeom>
          <a:noFill/>
        </p:spPr>
        <p:txBody>
          <a:bodyPr wrap="none" rtlCol="0">
            <a:spAutoFit/>
          </a:bodyPr>
          <a:lstStyle/>
          <a:p>
            <a:r>
              <a:rPr lang="en-US" sz="1200" dirty="0"/>
              <a:t>Calibration</a:t>
            </a:r>
          </a:p>
        </p:txBody>
      </p:sp>
      <p:sp>
        <p:nvSpPr>
          <p:cNvPr id="27" name="TextBox 26"/>
          <p:cNvSpPr txBox="1"/>
          <p:nvPr/>
        </p:nvSpPr>
        <p:spPr>
          <a:xfrm>
            <a:off x="7221680" y="2589089"/>
            <a:ext cx="1248338" cy="830997"/>
          </a:xfrm>
          <a:prstGeom prst="rect">
            <a:avLst/>
          </a:prstGeom>
          <a:noFill/>
        </p:spPr>
        <p:txBody>
          <a:bodyPr wrap="square" rtlCol="0">
            <a:spAutoFit/>
          </a:bodyPr>
          <a:lstStyle/>
          <a:p>
            <a:pPr marL="171450" indent="-171450">
              <a:buFont typeface="Arial" charset="0"/>
              <a:buChar char="•"/>
            </a:pPr>
            <a:r>
              <a:rPr lang="en-US" sz="1200" dirty="0"/>
              <a:t>Low warning alarm for gas</a:t>
            </a:r>
          </a:p>
          <a:p>
            <a:pPr marL="171450" indent="-171450">
              <a:buFont typeface="Arial" charset="0"/>
              <a:buChar char="•"/>
            </a:pPr>
            <a:r>
              <a:rPr lang="en-US" sz="1200" dirty="0"/>
              <a:t>Sensor error</a:t>
            </a:r>
          </a:p>
          <a:p>
            <a:pPr marL="171450" indent="-171450">
              <a:buFont typeface="Arial" charset="0"/>
              <a:buChar char="•"/>
            </a:pPr>
            <a:r>
              <a:rPr lang="en-US" sz="1200" dirty="0"/>
              <a:t>Under limit</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7542" y="1494205"/>
            <a:ext cx="1113176" cy="1113176"/>
          </a:xfrm>
          <a:prstGeom prst="rect">
            <a:avLst/>
          </a:prstGeom>
        </p:spPr>
      </p:pic>
      <p:sp>
        <p:nvSpPr>
          <p:cNvPr id="28" name="TextBox 27"/>
          <p:cNvSpPr txBox="1"/>
          <p:nvPr/>
        </p:nvSpPr>
        <p:spPr>
          <a:xfrm>
            <a:off x="2555898" y="6118643"/>
            <a:ext cx="4284281" cy="430887"/>
          </a:xfrm>
          <a:prstGeom prst="rect">
            <a:avLst/>
          </a:prstGeom>
          <a:noFill/>
        </p:spPr>
        <p:txBody>
          <a:bodyPr wrap="square" rtlCol="0">
            <a:spAutoFit/>
          </a:bodyPr>
          <a:lstStyle/>
          <a:p>
            <a:r>
              <a:rPr lang="en-US" sz="1100" dirty="0"/>
              <a:t>Remember </a:t>
            </a:r>
            <a:r>
              <a:rPr lang="mr-IN" sz="1100" dirty="0"/>
              <a:t>–</a:t>
            </a:r>
            <a:r>
              <a:rPr lang="en-US" sz="1100" dirty="0"/>
              <a:t> Yellow warning alarms never escalate to Red Alerts. They are always between you and your device.</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2324" y="3151648"/>
            <a:ext cx="293642" cy="293642"/>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781"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en-US" dirty="0">
                <a:solidFill>
                  <a:schemeClr val="accent1"/>
                </a:solidFill>
              </a:rPr>
              <a:t>WHO IS BLACKLINE SAFETY?</a:t>
            </a:r>
          </a:p>
          <a:p>
            <a:r>
              <a:rPr lang="en-US" sz="1400" dirty="0"/>
              <a:t>Headquartered in Calgary, Alberta, Canada</a:t>
            </a:r>
          </a:p>
          <a:p>
            <a:r>
              <a:rPr lang="en-US" sz="1400" dirty="0"/>
              <a:t>Global connected safety technology leader behind G7</a:t>
            </a:r>
          </a:p>
          <a:p>
            <a:r>
              <a:rPr lang="en-US" sz="1400" dirty="0"/>
              <a:t>Our talented team of designers and engineers create and manufacture everything in-house </a:t>
            </a:r>
          </a:p>
          <a:p>
            <a:r>
              <a:rPr lang="en-US" sz="1400" dirty="0"/>
              <a:t>In-house Safety Monitoring Center and Customer Care</a:t>
            </a:r>
          </a:p>
          <a:p>
            <a:r>
              <a:rPr lang="en-US" sz="1400" dirty="0"/>
              <a:t>We offer services in over 100 countries </a:t>
            </a:r>
          </a:p>
          <a:p>
            <a:r>
              <a:rPr lang="en-US" sz="1400" dirty="0"/>
              <a:t>Currently monitor over 25,000 employees around the world</a:t>
            </a:r>
          </a:p>
          <a:p>
            <a:r>
              <a:rPr lang="en-US" sz="1400" dirty="0"/>
              <a:t>We have recorded 26.5 million hours of equipment use and have managed over 850,000 customer alerts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MESSAGING</a:t>
            </a: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solidFill>
                  <a:srgbClr val="FFC000"/>
                </a:solidFill>
              </a:rPr>
              <a:t>SENDING</a:t>
            </a:r>
            <a:endParaRPr lang="en-US" sz="1100" b="1" dirty="0">
              <a:solidFill>
                <a:srgbClr val="FFC000"/>
              </a:solidFill>
            </a:endParaRPr>
          </a:p>
        </p:txBody>
      </p:sp>
      <p:sp>
        <p:nvSpPr>
          <p:cNvPr id="6" name="TextBox 5"/>
          <p:cNvSpPr txBox="1"/>
          <p:nvPr/>
        </p:nvSpPr>
        <p:spPr>
          <a:xfrm>
            <a:off x="923251" y="5038177"/>
            <a:ext cx="3162418" cy="1231106"/>
          </a:xfrm>
          <a:prstGeom prst="rect">
            <a:avLst/>
          </a:prstGeom>
          <a:noFill/>
        </p:spPr>
        <p:txBody>
          <a:bodyPr wrap="square" rtlCol="0">
            <a:spAutoFit/>
          </a:bodyPr>
          <a:lstStyle/>
          <a:p>
            <a:r>
              <a:rPr lang="en-US" dirty="0"/>
              <a:t>Sending a message:</a:t>
            </a:r>
          </a:p>
          <a:p>
            <a:pPr marL="342900" indent="-342900">
              <a:buAutoNum type="arabicPeriod"/>
            </a:pPr>
            <a:r>
              <a:rPr lang="en-US" sz="1400" dirty="0"/>
              <a:t>Press OK</a:t>
            </a:r>
          </a:p>
          <a:p>
            <a:pPr marL="342900" indent="-342900">
              <a:buAutoNum type="arabicPeriod"/>
            </a:pPr>
            <a:r>
              <a:rPr lang="en-US" sz="1400" dirty="0"/>
              <a:t>Select send message</a:t>
            </a:r>
          </a:p>
          <a:p>
            <a:pPr marL="342900" indent="-342900">
              <a:buAutoNum type="arabicPeriod"/>
            </a:pPr>
            <a:r>
              <a:rPr lang="en-US" sz="1400" dirty="0"/>
              <a:t>Scroll to the message you want to send, press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en-US" dirty="0"/>
              <a:t>Receiving a message:</a:t>
            </a:r>
          </a:p>
          <a:p>
            <a:pPr marL="342900" indent="-342900">
              <a:buAutoNum type="arabicPeriod"/>
            </a:pPr>
            <a:r>
              <a:rPr lang="en-US" sz="1400" dirty="0"/>
              <a:t>Read your message</a:t>
            </a:r>
          </a:p>
          <a:p>
            <a:pPr marL="342900" indent="-342900">
              <a:buAutoNum type="arabicPeriod"/>
            </a:pPr>
            <a:r>
              <a:rPr lang="en-US" sz="1400" dirty="0"/>
              <a:t>Press and hold the up and down arrows for 3 seconds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600" b="1" dirty="0">
                <a:solidFill>
                  <a:srgbClr val="FFC000"/>
                </a:solidFill>
              </a:rPr>
              <a:t>RECEIVING</a:t>
            </a:r>
            <a:endParaRPr lang="en-US" sz="1050" b="1" dirty="0">
              <a:solidFill>
                <a:srgbClr val="FFC000"/>
              </a:solidFill>
            </a:endParaRPr>
          </a:p>
        </p:txBody>
      </p:sp>
    </p:spTree>
    <p:extLst>
      <p:ext uri="{BB962C8B-B14F-4D97-AF65-F5344CB8AC3E}">
        <p14:creationId xmlns:p14="http://schemas.microsoft.com/office/powerpoint/2010/main" val="16798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 MODES</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400" b="1" dirty="0"/>
              <a:t>Available Modes</a:t>
            </a:r>
          </a:p>
        </p:txBody>
      </p:sp>
      <p:sp>
        <p:nvSpPr>
          <p:cNvPr id="6" name="TextBox 5"/>
          <p:cNvSpPr txBox="1"/>
          <p:nvPr/>
        </p:nvSpPr>
        <p:spPr>
          <a:xfrm>
            <a:off x="162337" y="3286267"/>
            <a:ext cx="2889921" cy="3677930"/>
          </a:xfrm>
          <a:prstGeom prst="rect">
            <a:avLst/>
          </a:prstGeom>
          <a:noFill/>
        </p:spPr>
        <p:txBody>
          <a:bodyPr wrap="square" rtlCol="0">
            <a:spAutoFit/>
          </a:bodyPr>
          <a:lstStyle/>
          <a:p>
            <a:r>
              <a:rPr lang="en-US" sz="1200" i="1" dirty="0"/>
              <a:t>What is seen on your device is dependent on your configuration profile in Blackline Live</a:t>
            </a:r>
          </a:p>
          <a:p>
            <a:pPr marL="171450" indent="-171450">
              <a:spcBef>
                <a:spcPts val="600"/>
              </a:spcBef>
              <a:buFont typeface="Arial" charset="0"/>
              <a:buChar char="•"/>
            </a:pPr>
            <a:r>
              <a:rPr lang="en-US" sz="1000" b="1" dirty="0"/>
              <a:t>Normal mode</a:t>
            </a:r>
          </a:p>
          <a:p>
            <a:pPr marL="179388"/>
            <a:r>
              <a:rPr lang="en-US" sz="1000" dirty="0"/>
              <a:t>G7’s default for everyday operation</a:t>
            </a:r>
          </a:p>
          <a:p>
            <a:pPr marL="171450" indent="-171450">
              <a:buFont typeface="Arial" charset="0"/>
              <a:buChar char="•"/>
            </a:pPr>
            <a:r>
              <a:rPr lang="en-US" sz="1000" b="1" dirty="0"/>
              <a:t>Pre entry</a:t>
            </a:r>
          </a:p>
          <a:p>
            <a:pPr marL="179388"/>
            <a:r>
              <a:rPr lang="en-US" sz="1000" dirty="0"/>
              <a:t>For checking an atmosphere before entering, with or without pump.</a:t>
            </a:r>
            <a:endParaRPr lang="en-US" sz="1000" b="1" dirty="0"/>
          </a:p>
          <a:p>
            <a:pPr marL="171450" indent="-171450">
              <a:buFont typeface="Arial" charset="0"/>
              <a:buChar char="•"/>
            </a:pPr>
            <a:r>
              <a:rPr lang="en-US" sz="1000" b="1" dirty="0"/>
              <a:t>SCBA</a:t>
            </a:r>
          </a:p>
          <a:p>
            <a:pPr marL="179388"/>
            <a:r>
              <a:rPr lang="en-US" sz="1000" dirty="0"/>
              <a:t>For use with a supplied-air or self-contained breathing apparatus</a:t>
            </a:r>
            <a:endParaRPr lang="en-US" sz="1000" b="1" dirty="0"/>
          </a:p>
          <a:p>
            <a:pPr marL="171450" indent="-171450">
              <a:buFont typeface="Arial" charset="0"/>
              <a:buChar char="•"/>
            </a:pPr>
            <a:r>
              <a:rPr lang="en-US" sz="1000" b="1" dirty="0"/>
              <a:t>Leak check</a:t>
            </a:r>
          </a:p>
          <a:p>
            <a:pPr marL="179388"/>
            <a:r>
              <a:rPr lang="en-US" sz="1000" dirty="0"/>
              <a:t>For checking an area for leaks, </a:t>
            </a:r>
            <a:br>
              <a:rPr lang="en-US" sz="1000" dirty="0"/>
            </a:br>
            <a:r>
              <a:rPr lang="en-US" sz="1000" dirty="0"/>
              <a:t>with or without pump.</a:t>
            </a:r>
          </a:p>
          <a:p>
            <a:pPr marL="171450" indent="-171450">
              <a:buFont typeface="Arial" charset="0"/>
              <a:buChar char="•"/>
            </a:pPr>
            <a:r>
              <a:rPr lang="en-US" sz="1000" b="1" dirty="0"/>
              <a:t>High risk</a:t>
            </a:r>
          </a:p>
          <a:p>
            <a:pPr marL="179388"/>
            <a:r>
              <a:rPr lang="en-US" sz="1000" dirty="0"/>
              <a:t>For general high risk situations, </a:t>
            </a:r>
            <a:br>
              <a:rPr lang="en-US" sz="1000" dirty="0"/>
            </a:br>
            <a:r>
              <a:rPr lang="en-US" sz="1000" dirty="0"/>
              <a:t>like evacuations.</a:t>
            </a:r>
          </a:p>
          <a:p>
            <a:pPr marL="171450" indent="-171450">
              <a:buFont typeface="Arial" charset="0"/>
              <a:buChar char="•"/>
            </a:pPr>
            <a:r>
              <a:rPr lang="en-US" sz="1000" b="1" dirty="0"/>
              <a:t>Pump run</a:t>
            </a:r>
          </a:p>
          <a:p>
            <a:pPr marL="179388"/>
            <a:r>
              <a:rPr lang="en-CA" sz="1000" dirty="0"/>
              <a:t>Runs the pump continuously – such as for use in a hole-watch situation. A pump is required for this mode.</a:t>
            </a:r>
            <a:endParaRPr lang="en-US" sz="1000" i="1" dirty="0"/>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ENTERING A MODE</a:t>
            </a:r>
            <a:endParaRPr lang="en-US" sz="1100" b="1" dirty="0"/>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en-US" sz="1200" dirty="0"/>
              <a:t>Entering a mode can be done from G7’s main or secondary menu.</a:t>
            </a:r>
          </a:p>
          <a:p>
            <a:pPr marL="179388" algn="ctr"/>
            <a:endParaRPr lang="en-US" sz="1200" dirty="0"/>
          </a:p>
          <a:p>
            <a:pPr marL="179388" algn="ctr"/>
            <a:r>
              <a:rPr lang="en-US" sz="1200" dirty="0"/>
              <a:t>When a mode is entered, G7’s screen will invert and the mode will be displayed in the top information banner.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n-US" dirty="0"/>
              <a:t>CONFIGURATION MODES</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b="1" dirty="0"/>
              <a:t>EXTENDING A MODE</a:t>
            </a:r>
            <a:endParaRPr lang="en-US" sz="1100" b="1" dirty="0"/>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l="-1002"/>
          <a:stretch/>
        </p:blipFill>
        <p:spPr>
          <a:xfrm>
            <a:off x="-91654" y="650449"/>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en-US" sz="1200" dirty="0"/>
              <a:t>When a mode timeout is reached, G7 will confirm that you’d like to stay in this mode.</a:t>
            </a:r>
          </a:p>
        </p:txBody>
      </p:sp>
      <p:sp>
        <p:nvSpPr>
          <p:cNvPr id="13" name="TextBox 12"/>
          <p:cNvSpPr txBox="1"/>
          <p:nvPr/>
        </p:nvSpPr>
        <p:spPr>
          <a:xfrm>
            <a:off x="2778392" y="4022834"/>
            <a:ext cx="2100699" cy="1446550"/>
          </a:xfrm>
          <a:prstGeom prst="rect">
            <a:avLst/>
          </a:prstGeom>
          <a:noFill/>
        </p:spPr>
        <p:txBody>
          <a:bodyPr wrap="square" rtlCol="0">
            <a:spAutoFit/>
          </a:bodyPr>
          <a:lstStyle/>
          <a:p>
            <a:r>
              <a:rPr lang="en-US" b="1" dirty="0"/>
              <a:t>What do I do?</a:t>
            </a:r>
          </a:p>
          <a:p>
            <a:endParaRPr lang="en-US" sz="1400" dirty="0"/>
          </a:p>
          <a:p>
            <a:r>
              <a:rPr lang="en-US" sz="1400" dirty="0"/>
              <a:t>Press the up arrow to extend the mode. Press the down arrow to exit the mode.</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0647" y="5808986"/>
            <a:ext cx="7776887" cy="830997"/>
          </a:xfrm>
          <a:prstGeom prst="rect">
            <a:avLst/>
          </a:prstGeom>
        </p:spPr>
        <p:txBody>
          <a:bodyPr wrap="square">
            <a:spAutoFit/>
          </a:bodyPr>
          <a:lstStyle/>
          <a:p>
            <a:pPr marL="179388" algn="ctr"/>
            <a:r>
              <a:rPr lang="en-US" sz="1200" dirty="0"/>
              <a:t>If you do not confirm that you would like to extend your mode within 30 seconds, </a:t>
            </a:r>
            <a:br>
              <a:rPr lang="en-US" sz="1200" dirty="0"/>
            </a:br>
            <a:r>
              <a:rPr lang="en-US" sz="1200" dirty="0"/>
              <a:t>G7 will return to normal mode, and if check-in is enabled, ask you to check in.</a:t>
            </a:r>
          </a:p>
          <a:p>
            <a:pPr marL="179388" algn="ctr"/>
            <a:endParaRPr lang="en-US" sz="1200" dirty="0"/>
          </a:p>
          <a:p>
            <a:pPr marL="179388" algn="ctr"/>
            <a:r>
              <a:rPr lang="en-US" sz="1200" b="1" dirty="0">
                <a:solidFill>
                  <a:srgbClr val="A6192E"/>
                </a:solidFill>
              </a:rPr>
              <a:t>NOTE: </a:t>
            </a:r>
            <a:r>
              <a:rPr lang="en-US" sz="1200" dirty="0"/>
              <a:t>High risk and pump run modes do not have a timeout, you must manually return to normal mode.</a:t>
            </a: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5810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G7 MULTI-PUMP CARTRIDGE</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en-US" sz="1400" b="1" dirty="0"/>
              <a:t>TURNING PUMP ON</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Attach a multi-gas pump cartridge to G7</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pumped mode, such as pre-entry or leak check</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Perform a block test, following the steps on G7’s screen.</a:t>
            </a:r>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Pump will start automatically</a:t>
            </a:r>
          </a:p>
          <a:p>
            <a:pPr>
              <a:lnSpc>
                <a:spcPct val="90000"/>
              </a:lnSpc>
              <a:spcAft>
                <a:spcPts val="1200"/>
              </a:spcAft>
            </a:pPr>
            <a:r>
              <a:rPr lang="en-US" sz="1200" b="1" dirty="0">
                <a:solidFill>
                  <a:srgbClr val="A6192E"/>
                </a:solidFill>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if the block test fails, the device will not enter the mode and pump won’t start.</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en-US" sz="1400" b="1" dirty="0"/>
              <a:t>TURNING PUMP OFF</a:t>
            </a:r>
            <a:endParaRPr lang="en-US" sz="1000" b="1" dirty="0"/>
          </a:p>
          <a:p>
            <a:pPr marL="457200" indent="-457200">
              <a:lnSpc>
                <a:spcPct val="90000"/>
              </a:lnSpc>
              <a:spcAft>
                <a:spcPts val="1200"/>
              </a:spcAft>
              <a:buFont typeface="+mj-lt"/>
              <a:buAutoNum type="arabicPeriod"/>
            </a:pPr>
            <a:r>
              <a:rPr lang="en-US" sz="1200" dirty="0">
                <a:latin typeface="Arial" panose="020B0604020202020204" pitchFamily="34" charset="0"/>
                <a:cs typeface="Arial" panose="020B0604020202020204" pitchFamily="34" charset="0"/>
              </a:rPr>
              <a:t>Enter a non-pumped mode, such as normal, SCBA or high-risk.</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a:srcRect t="1058"/>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Pump</a:t>
            </a:r>
            <a:endParaRPr lang="en-US" sz="1100" dirty="0"/>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Quick-connect</a:t>
            </a:r>
            <a:endParaRPr lang="en-US" sz="1100" dirty="0"/>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Tubing</a:t>
            </a:r>
            <a:endParaRPr lang="en-US" sz="1100" dirty="0"/>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682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 TESTS</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950560"/>
            <a:ext cx="5532013" cy="827919"/>
          </a:xfrm>
          <a:prstGeom prst="rect">
            <a:avLst/>
          </a:prstGeom>
          <a:noFill/>
        </p:spPr>
        <p:txBody>
          <a:bodyPr wrap="square" rtlCol="0">
            <a:spAutoFit/>
          </a:bodyPr>
          <a:lstStyle/>
          <a:p>
            <a:pPr algn="ctr">
              <a:lnSpc>
                <a:spcPct val="90000"/>
              </a:lnSpc>
              <a:spcAft>
                <a:spcPts val="1200"/>
              </a:spcAft>
            </a:pPr>
            <a:r>
              <a:rPr lang="en-US" sz="1400" dirty="0">
                <a:latin typeface="Arial" panose="020B0604020202020204" pitchFamily="34" charset="0"/>
                <a:cs typeface="Arial" panose="020B0604020202020204" pitchFamily="34" charset="0"/>
              </a:rPr>
              <a:t>Block tests are performed to ensure your equipment is working properly before using pump to test the gas levels in an environment.</a:t>
            </a:r>
          </a:p>
          <a:p>
            <a:pPr algn="ctr">
              <a:lnSpc>
                <a:spcPct val="90000"/>
              </a:lnSpc>
              <a:spcAft>
                <a:spcPts val="1200"/>
              </a:spcAft>
            </a:pPr>
            <a:r>
              <a:rPr lang="en-US" sz="1400" dirty="0">
                <a:latin typeface="Arial" panose="020B0604020202020204" pitchFamily="34" charset="0"/>
                <a:cs typeface="Arial" panose="020B0604020202020204" pitchFamily="34" charset="0"/>
              </a:rPr>
              <a:t>Blackline’s G7 multi-pump cartridge has two types of block tests: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en-US" sz="1100" dirty="0"/>
              <a:t>This is the block test that G7 runs through before entering a pumped mode.</a:t>
            </a:r>
          </a:p>
          <a:p>
            <a:pPr>
              <a:spcAft>
                <a:spcPts val="600"/>
              </a:spcAft>
            </a:pPr>
            <a:r>
              <a:rPr lang="en-US" sz="1100" dirty="0"/>
              <a:t>The instructions for this block test appear on G7’s screen. If you pass the block test, G7 will enter the mode and pump will turn on.</a:t>
            </a:r>
          </a:p>
          <a:p>
            <a:pPr>
              <a:spcAft>
                <a:spcPts val="600"/>
              </a:spcAft>
            </a:pPr>
            <a:r>
              <a:rPr lang="en-US" sz="1100" dirty="0"/>
              <a:t>If you fail the block test, G7 will return to normal mode.</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en-US" b="1" dirty="0"/>
              <a:t>MANUAL BLOCK TEST</a:t>
            </a:r>
          </a:p>
          <a:p>
            <a:pPr>
              <a:spcAft>
                <a:spcPts val="600"/>
              </a:spcAft>
            </a:pPr>
            <a:r>
              <a:rPr lang="en-US" sz="1100" dirty="0"/>
              <a:t>This is the block test that you can perform anytime a pump is running.</a:t>
            </a:r>
          </a:p>
          <a:p>
            <a:pPr>
              <a:spcAft>
                <a:spcPts val="600"/>
              </a:spcAft>
            </a:pPr>
            <a:r>
              <a:rPr lang="en-US" sz="1100" dirty="0"/>
              <a:t>To perform a manual block test:</a:t>
            </a:r>
          </a:p>
          <a:p>
            <a:pPr marL="228600" indent="-228600">
              <a:spcAft>
                <a:spcPts val="600"/>
              </a:spcAft>
              <a:buFont typeface="+mj-lt"/>
              <a:buAutoNum type="arabicPeriod"/>
            </a:pPr>
            <a:r>
              <a:rPr lang="en-US" sz="1100" dirty="0"/>
              <a:t>Plug the end of your inlet</a:t>
            </a:r>
          </a:p>
          <a:p>
            <a:pPr marL="228600" indent="-228600">
              <a:spcAft>
                <a:spcPts val="600"/>
              </a:spcAft>
              <a:buFont typeface="+mj-lt"/>
              <a:buAutoNum type="arabicPeriod"/>
            </a:pPr>
            <a:r>
              <a:rPr lang="en-US" sz="1100" dirty="0"/>
              <a:t>Wait for a yellow warning alarm</a:t>
            </a:r>
          </a:p>
          <a:p>
            <a:pPr marL="228600" indent="-228600">
              <a:spcAft>
                <a:spcPts val="600"/>
              </a:spcAft>
              <a:buFont typeface="+mj-lt"/>
              <a:buAutoNum type="arabicPeriod"/>
            </a:pPr>
            <a:r>
              <a:rPr lang="en-US" sz="1100" dirty="0"/>
              <a:t>Unplug the end of your inlet</a:t>
            </a:r>
          </a:p>
          <a:p>
            <a:pPr marL="228600" indent="-228600">
              <a:spcAft>
                <a:spcPts val="600"/>
              </a:spcAft>
              <a:buFont typeface="+mj-lt"/>
              <a:buAutoNum type="arabicPeriod"/>
            </a:pPr>
            <a:r>
              <a:rPr lang="en-US" sz="1100" dirty="0"/>
              <a:t>Wait for the alarm to stop</a:t>
            </a:r>
          </a:p>
          <a:p>
            <a:pPr>
              <a:spcAft>
                <a:spcPts val="600"/>
              </a:spcAft>
            </a:pPr>
            <a:r>
              <a:rPr lang="en-US" sz="1100" dirty="0"/>
              <a:t>If the yellow warning alarm sounds when you plug, and stops when you release – your equipment is safe to use.</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810558"/>
            <a:ext cx="3087255" cy="369332"/>
          </a:xfrm>
          <a:prstGeom prst="rect">
            <a:avLst/>
          </a:prstGeom>
        </p:spPr>
        <p:txBody>
          <a:bodyPr wrap="none">
            <a:spAutoFit/>
          </a:bodyPr>
          <a:lstStyle/>
          <a:p>
            <a:pPr>
              <a:spcAft>
                <a:spcPts val="600"/>
              </a:spcAft>
            </a:pPr>
            <a:r>
              <a:rPr lang="en-US" b="1" dirty="0"/>
              <a:t>AUTOMATIC BLOCK TEST</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en-US" sz="1050" b="1" dirty="0">
                <a:solidFill>
                  <a:srgbClr val="A6192E"/>
                </a:solidFill>
                <a:latin typeface="Arial" panose="020B0604020202020204" pitchFamily="34" charset="0"/>
                <a:cs typeface="Arial" panose="020B0604020202020204" pitchFamily="34" charset="0"/>
              </a:rPr>
              <a:t>NOTE: </a:t>
            </a:r>
            <a:r>
              <a:rPr lang="en-US" sz="1050" dirty="0">
                <a:latin typeface="Arial" panose="020B0604020202020204" pitchFamily="34" charset="0"/>
                <a:cs typeface="Arial" panose="020B0604020202020204" pitchFamily="34" charset="0"/>
              </a:rPr>
              <a:t>G7 will go into yellow warning alarm when the pump is blocked during use.</a:t>
            </a:r>
          </a:p>
        </p:txBody>
      </p:sp>
    </p:spTree>
    <p:extLst>
      <p:ext uri="{BB962C8B-B14F-4D97-AF65-F5344CB8AC3E}">
        <p14:creationId xmlns:p14="http://schemas.microsoft.com/office/powerpoint/2010/main" val="353843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 MENU OPTIONS</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en-US" sz="1400" dirty="0">
                <a:latin typeface="Arial" panose="020B0604020202020204" pitchFamily="34" charset="0"/>
                <a:cs typeface="Arial" panose="020B0604020202020204" pitchFamily="34" charset="0"/>
              </a:rPr>
              <a:t>When a G7 multi-pump cartridge is attached, a new secondary menu and main menu option appear.</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en-US" sz="1100" dirty="0"/>
              <a:t>The pump secondary menu is available by pressing </a:t>
            </a:r>
            <a:br>
              <a:rPr lang="en-US" sz="1100" dirty="0"/>
            </a:br>
            <a:r>
              <a:rPr lang="en-US" sz="1100" dirty="0"/>
              <a:t>the down arrow button from G7’s main screen.</a:t>
            </a:r>
          </a:p>
          <a:p>
            <a:pPr>
              <a:spcAft>
                <a:spcPts val="600"/>
              </a:spcAft>
            </a:pPr>
            <a:r>
              <a:rPr lang="en-US" sz="1100" dirty="0"/>
              <a:t>Here you will see things such as:</a:t>
            </a:r>
          </a:p>
          <a:p>
            <a:pPr marL="171450" indent="-171450">
              <a:spcAft>
                <a:spcPts val="600"/>
              </a:spcAft>
              <a:buFont typeface="Arial" panose="020B0604020202020204" pitchFamily="34" charset="0"/>
              <a:buChar char="•"/>
            </a:pPr>
            <a:r>
              <a:rPr lang="en-US" sz="1100" dirty="0"/>
              <a:t>If the pump is on/off</a:t>
            </a:r>
          </a:p>
          <a:p>
            <a:pPr marL="171450" indent="-171450">
              <a:spcAft>
                <a:spcPts val="600"/>
              </a:spcAft>
              <a:buFont typeface="Arial" panose="020B0604020202020204" pitchFamily="34" charset="0"/>
              <a:buChar char="•"/>
            </a:pPr>
            <a:r>
              <a:rPr lang="en-US" sz="1100" dirty="0"/>
              <a:t>Hose length (set from the pump options menu)</a:t>
            </a:r>
          </a:p>
          <a:p>
            <a:pPr marL="171450" indent="-171450">
              <a:spcAft>
                <a:spcPts val="600"/>
              </a:spcAft>
              <a:buFont typeface="Arial" panose="020B0604020202020204" pitchFamily="34" charset="0"/>
              <a:buChar char="•"/>
            </a:pPr>
            <a:r>
              <a:rPr lang="en-US" sz="1100" dirty="0"/>
              <a:t>Flow rate (in real time</a:t>
            </a:r>
            <a:r>
              <a:rPr lang="en-US" sz="1100"/>
              <a:t>, maintained by G7)</a:t>
            </a:r>
            <a:endParaRPr lang="en-US" sz="1100" dirty="0"/>
          </a:p>
          <a:p>
            <a:pPr marL="171450" indent="-171450">
              <a:spcAft>
                <a:spcPts val="600"/>
              </a:spcAft>
              <a:buFont typeface="Arial" panose="020B0604020202020204" pitchFamily="34" charset="0"/>
              <a:buChar char="•"/>
            </a:pPr>
            <a:r>
              <a:rPr lang="en-US" sz="1100" dirty="0"/>
              <a:t>Sample timer (if enabled from pump options)</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en-US" b="1" dirty="0"/>
              <a:t>PUMP OPTIONS MENU</a:t>
            </a:r>
          </a:p>
          <a:p>
            <a:pPr>
              <a:spcAft>
                <a:spcPts val="600"/>
              </a:spcAft>
            </a:pPr>
            <a:r>
              <a:rPr lang="en-US" sz="1100" dirty="0"/>
              <a:t>The pump options menu is available from G7’s main menu, under settings.</a:t>
            </a:r>
          </a:p>
          <a:p>
            <a:pPr>
              <a:spcAft>
                <a:spcPts val="600"/>
              </a:spcAft>
            </a:pPr>
            <a:endParaRPr lang="en-US" sz="1100" dirty="0"/>
          </a:p>
          <a:p>
            <a:pPr>
              <a:spcAft>
                <a:spcPts val="600"/>
              </a:spcAft>
            </a:pPr>
            <a:r>
              <a:rPr lang="en-US" sz="1100" dirty="0"/>
              <a:t>This is where you will set things such as:</a:t>
            </a:r>
          </a:p>
          <a:p>
            <a:pPr marL="171450" indent="-171450">
              <a:spcAft>
                <a:spcPts val="600"/>
              </a:spcAft>
              <a:buFont typeface="Arial" panose="020B0604020202020204" pitchFamily="34" charset="0"/>
              <a:buChar char="•"/>
            </a:pPr>
            <a:r>
              <a:rPr lang="en-US" sz="1100" dirty="0"/>
              <a:t>Enabling/disabling sample timer</a:t>
            </a:r>
          </a:p>
          <a:p>
            <a:pPr marL="171450" indent="-171450">
              <a:spcAft>
                <a:spcPts val="600"/>
              </a:spcAft>
              <a:buFont typeface="Arial" panose="020B0604020202020204" pitchFamily="34" charset="0"/>
              <a:buChar char="•"/>
            </a:pPr>
            <a:r>
              <a:rPr lang="en-US" sz="1100" dirty="0"/>
              <a:t>Hose length</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en-US" b="1" dirty="0"/>
              <a:t>SECONDARY MENU</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Pump on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Hose L: 10m</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en-US" sz="1600" dirty="0">
                  <a:latin typeface="Verdana" panose="020B0604030504040204" pitchFamily="34" charset="0"/>
                  <a:ea typeface="Verdana" panose="020B0604030504040204" pitchFamily="34" charset="0"/>
                  <a:cs typeface="Verdana" panose="020B0604030504040204" pitchFamily="34" charset="0"/>
                </a:rPr>
                <a:t>Sample 70 sec.</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Pump options</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Back</a:t>
            </a:r>
          </a:p>
          <a:p>
            <a:pPr>
              <a:lnSpc>
                <a:spcPct val="90000"/>
              </a:lnSpc>
              <a:spcAft>
                <a:spcPts val="60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Sample time ON</a:t>
            </a:r>
          </a:p>
          <a:p>
            <a:pPr>
              <a:lnSpc>
                <a:spcPct val="90000"/>
              </a:lnSpc>
              <a:spcAft>
                <a:spcPts val="0"/>
              </a:spcAft>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Hose length</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6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OFF</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43" y="643796"/>
            <a:ext cx="4683682" cy="2353128"/>
          </a:xfrm>
          <a:prstGeom prst="rect">
            <a:avLst/>
          </a:prstGeom>
        </p:spPr>
      </p:pic>
      <p:cxnSp>
        <p:nvCxnSpPr>
          <p:cNvPr id="10" name="Straight Connector 9"/>
          <p:cNvCxnSpPr/>
          <p:nvPr/>
        </p:nvCxnSpPr>
        <p:spPr>
          <a:xfrm>
            <a:off x="443283" y="5409312"/>
            <a:ext cx="2670888"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45224" y="5409312"/>
            <a:ext cx="2503290"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1318" y="5409312"/>
            <a:ext cx="2670888" cy="0"/>
          </a:xfrm>
          <a:prstGeom prst="line">
            <a:avLst/>
          </a:prstGeom>
          <a:ln w="63500" cap="rnd">
            <a:solidFill>
              <a:srgbClr val="D9D9D6"/>
            </a:solidFill>
            <a:prstDash val="solid"/>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327615" y="5566288"/>
            <a:ext cx="3326376" cy="108277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Before powering down, ensure you have a solid </a:t>
            </a:r>
            <a:r>
              <a:rPr lang="en-US" sz="1400" dirty="0" err="1"/>
              <a:t>SureSafe</a:t>
            </a:r>
            <a:r>
              <a:rPr lang="en-US" sz="1400" dirty="0"/>
              <a:t> light. </a:t>
            </a:r>
          </a:p>
        </p:txBody>
      </p:sp>
      <p:sp>
        <p:nvSpPr>
          <p:cNvPr id="16" name="Content Placeholder 2"/>
          <p:cNvSpPr txBox="1">
            <a:spLocks/>
          </p:cNvSpPr>
          <p:nvPr/>
        </p:nvSpPr>
        <p:spPr>
          <a:xfrm>
            <a:off x="5790978" y="5566289"/>
            <a:ext cx="305287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When all lights have stopped flashing, your device has been fully powered down and your safety is no longer being monitored.</a:t>
            </a:r>
          </a:p>
        </p:txBody>
      </p:sp>
      <p:sp>
        <p:nvSpPr>
          <p:cNvPr id="17" name="Content Placeholder 2"/>
          <p:cNvSpPr>
            <a:spLocks noGrp="1"/>
          </p:cNvSpPr>
          <p:nvPr>
            <p:ph idx="1"/>
          </p:nvPr>
        </p:nvSpPr>
        <p:spPr>
          <a:xfrm>
            <a:off x="106898" y="3123243"/>
            <a:ext cx="4359600" cy="807290"/>
          </a:xfrm>
        </p:spPr>
        <p:txBody>
          <a:bodyPr>
            <a:normAutofit/>
          </a:bodyPr>
          <a:lstStyle/>
          <a:p>
            <a:pPr marL="0" indent="0" algn="ctr">
              <a:buNone/>
            </a:pPr>
            <a:r>
              <a:rPr lang="en-US" sz="1900" dirty="0"/>
              <a:t>Press and hold G7x’s power button for 3 seconds to turn the device off.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8539" y="643796"/>
            <a:ext cx="4662950" cy="2353128"/>
          </a:xfrm>
          <a:prstGeom prst="rect">
            <a:avLst/>
          </a:prstGeom>
        </p:spPr>
      </p:pic>
      <p:sp>
        <p:nvSpPr>
          <p:cNvPr id="15" name="Content Placeholder 2"/>
          <p:cNvSpPr txBox="1">
            <a:spLocks/>
          </p:cNvSpPr>
          <p:nvPr/>
        </p:nvSpPr>
        <p:spPr>
          <a:xfrm>
            <a:off x="4628539" y="3153899"/>
            <a:ext cx="4375418" cy="80729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Press and hold G7 Bridge’s power button for 3 seconds to power off.</a:t>
            </a:r>
          </a:p>
        </p:txBody>
      </p:sp>
      <p:grpSp>
        <p:nvGrpSpPr>
          <p:cNvPr id="3" name="Group 2"/>
          <p:cNvGrpSpPr/>
          <p:nvPr/>
        </p:nvGrpSpPr>
        <p:grpSpPr>
          <a:xfrm>
            <a:off x="1478883" y="4027753"/>
            <a:ext cx="6579733" cy="369332"/>
            <a:chOff x="1561261" y="4375930"/>
            <a:chExt cx="6579733" cy="369332"/>
          </a:xfrm>
        </p:grpSpPr>
        <p:sp>
          <p:nvSpPr>
            <p:cNvPr id="18" name="TextBox 17"/>
            <p:cNvSpPr txBox="1"/>
            <p:nvPr/>
          </p:nvSpPr>
          <p:spPr>
            <a:xfrm>
              <a:off x="2024511" y="4422096"/>
              <a:ext cx="6116483" cy="276999"/>
            </a:xfrm>
            <a:prstGeom prst="rect">
              <a:avLst/>
            </a:prstGeom>
            <a:noFill/>
          </p:spPr>
          <p:txBody>
            <a:bodyPr wrap="none" rtlCol="0">
              <a:spAutoFit/>
            </a:bodyPr>
            <a:lstStyle/>
            <a:p>
              <a:r>
                <a:rPr lang="en-US" sz="1200" b="1" dirty="0"/>
                <a:t>Always ensure that all connected G7x’s have been powered off before G7 Bridge.</a:t>
              </a:r>
            </a:p>
          </p:txBody>
        </p:sp>
        <p:grpSp>
          <p:nvGrpSpPr>
            <p:cNvPr id="19" name="Group 18"/>
            <p:cNvGrpSpPr/>
            <p:nvPr/>
          </p:nvGrpSpPr>
          <p:grpSpPr>
            <a:xfrm>
              <a:off x="1561261" y="4375930"/>
              <a:ext cx="369332" cy="369332"/>
              <a:chOff x="834855" y="5989766"/>
              <a:chExt cx="369332" cy="369332"/>
            </a:xfrm>
          </p:grpSpPr>
          <p:sp>
            <p:nvSpPr>
              <p:cNvPr id="20" name="TextBox 19"/>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21" name="Oval 20"/>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6775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G7x has an 18 hour battery life</a:t>
            </a:r>
          </a:p>
          <a:p>
            <a:pPr marL="0" indent="0" algn="ctr">
              <a:buNone/>
            </a:pPr>
            <a:r>
              <a:rPr lang="en-US" dirty="0"/>
              <a:t>Remember to charge after every shift!</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base of the G7,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95454" y="3002301"/>
            <a:ext cx="3984018" cy="2717602"/>
          </a:xfrm>
          <a:prstGeom prst="rect">
            <a:avLst/>
          </a:prstGeom>
        </p:spPr>
      </p:pic>
      <p:sp>
        <p:nvSpPr>
          <p:cNvPr id="2" name="Title 1"/>
          <p:cNvSpPr>
            <a:spLocks noGrp="1"/>
          </p:cNvSpPr>
          <p:nvPr>
            <p:ph type="title"/>
          </p:nvPr>
        </p:nvSpPr>
        <p:spPr/>
        <p:txBody>
          <a:bodyPr/>
          <a:lstStyle/>
          <a:p>
            <a:r>
              <a:rPr lang="en-US" dirty="0"/>
              <a:t>CHARGING</a:t>
            </a:r>
          </a:p>
        </p:txBody>
      </p:sp>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n-US" dirty="0"/>
              <a:t>G7 Bridge has a 50 hour battery life</a:t>
            </a:r>
          </a:p>
          <a:p>
            <a:pPr marL="0" indent="0" algn="ctr">
              <a:buNone/>
            </a:pPr>
            <a:r>
              <a:rPr lang="en-US" dirty="0"/>
              <a:t>Remember to charge after every shift!</a:t>
            </a:r>
          </a:p>
        </p:txBody>
      </p:sp>
      <p:sp>
        <p:nvSpPr>
          <p:cNvPr id="5" name="TextBox 4"/>
          <p:cNvSpPr txBox="1"/>
          <p:nvPr/>
        </p:nvSpPr>
        <p:spPr>
          <a:xfrm>
            <a:off x="1847396" y="2978143"/>
            <a:ext cx="2158743" cy="1231106"/>
          </a:xfrm>
          <a:prstGeom prst="rect">
            <a:avLst/>
          </a:prstGeom>
          <a:noFill/>
        </p:spPr>
        <p:txBody>
          <a:bodyPr wrap="square" rtlCol="0">
            <a:spAutoFit/>
          </a:bodyPr>
          <a:lstStyle/>
          <a:p>
            <a:r>
              <a:rPr lang="en-US" b="1" dirty="0"/>
              <a:t>What do I do?</a:t>
            </a:r>
          </a:p>
          <a:p>
            <a:endParaRPr lang="en-US" sz="1400" dirty="0"/>
          </a:p>
          <a:p>
            <a:r>
              <a:rPr lang="en-CA" sz="1400" dirty="0"/>
              <a:t>Put the clip into the side of G7 Bridge then plug in the micro USB.</a:t>
            </a:r>
            <a:endParaRPr lang="en-US" sz="1400" dirty="0"/>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0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en-US" dirty="0">
                <a:solidFill>
                  <a:schemeClr val="accent1"/>
                </a:solidFill>
              </a:rPr>
              <a:t>WHAT IS G7?</a:t>
            </a:r>
          </a:p>
          <a:p>
            <a:r>
              <a:rPr lang="en-US" sz="1400" dirty="0"/>
              <a:t>Work-everywhere, wearable, personal safety monitor with gas detection</a:t>
            </a:r>
          </a:p>
          <a:p>
            <a:r>
              <a:rPr lang="en-US" sz="1400" dirty="0"/>
              <a:t>18 hours battery</a:t>
            </a:r>
          </a:p>
          <a:p>
            <a:r>
              <a:rPr lang="en-US" sz="1400" dirty="0"/>
              <a:t>2-way texting </a:t>
            </a:r>
          </a:p>
          <a:p>
            <a:r>
              <a:rPr lang="en-US" sz="1400" dirty="0"/>
              <a:t>Deliver instant situational awareness</a:t>
            </a:r>
          </a:p>
          <a:p>
            <a:r>
              <a:rPr lang="en-US" sz="1400" dirty="0"/>
              <a:t>Manage fastest response  </a:t>
            </a:r>
          </a:p>
          <a:p>
            <a:r>
              <a:rPr lang="en-US" sz="1400" dirty="0"/>
              <a:t>Intrinsically Safe</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0941" y="-403900"/>
            <a:ext cx="3776071" cy="5394061"/>
          </a:xfrm>
          <a:prstGeom prst="rect">
            <a:avLst/>
          </a:prstGeom>
        </p:spPr>
      </p:pic>
      <p:sp>
        <p:nvSpPr>
          <p:cNvPr id="5" name="TextBox 4"/>
          <p:cNvSpPr txBox="1"/>
          <p:nvPr/>
        </p:nvSpPr>
        <p:spPr>
          <a:xfrm>
            <a:off x="5514570" y="4069635"/>
            <a:ext cx="858833" cy="246221"/>
          </a:xfrm>
          <a:prstGeom prst="rect">
            <a:avLst/>
          </a:prstGeom>
          <a:noFill/>
        </p:spPr>
        <p:txBody>
          <a:bodyPr wrap="square" rtlCol="0">
            <a:spAutoFit/>
          </a:bodyPr>
          <a:lstStyle/>
          <a:p>
            <a:r>
              <a:rPr lang="en-US" sz="1000" dirty="0"/>
              <a:t>Standard</a:t>
            </a:r>
          </a:p>
        </p:txBody>
      </p:sp>
      <p:sp>
        <p:nvSpPr>
          <p:cNvPr id="8" name="TextBox 7"/>
          <p:cNvSpPr txBox="1"/>
          <p:nvPr/>
        </p:nvSpPr>
        <p:spPr>
          <a:xfrm>
            <a:off x="6521042" y="4219738"/>
            <a:ext cx="660430" cy="246221"/>
          </a:xfrm>
          <a:prstGeom prst="rect">
            <a:avLst/>
          </a:prstGeom>
          <a:noFill/>
        </p:spPr>
        <p:txBody>
          <a:bodyPr wrap="square" rtlCol="0">
            <a:spAutoFit/>
          </a:bodyPr>
          <a:lstStyle/>
          <a:p>
            <a:r>
              <a:rPr lang="en-US" sz="1000"/>
              <a:t>Single</a:t>
            </a:r>
            <a:endParaRPr lang="en-US" sz="1000" dirty="0"/>
          </a:p>
        </p:txBody>
      </p:sp>
      <p:sp>
        <p:nvSpPr>
          <p:cNvPr id="9" name="TextBox 8"/>
          <p:cNvSpPr txBox="1"/>
          <p:nvPr/>
        </p:nvSpPr>
        <p:spPr>
          <a:xfrm>
            <a:off x="7436205" y="4069635"/>
            <a:ext cx="607391" cy="246221"/>
          </a:xfrm>
          <a:prstGeom prst="rect">
            <a:avLst/>
          </a:prstGeom>
          <a:noFill/>
        </p:spPr>
        <p:txBody>
          <a:bodyPr wrap="square" rtlCol="0">
            <a:spAutoFit/>
          </a:bodyPr>
          <a:lstStyle/>
          <a:p>
            <a:r>
              <a:rPr lang="en-US" sz="1000" dirty="0"/>
              <a:t>Quad</a:t>
            </a:r>
          </a:p>
        </p:txBody>
      </p:sp>
    </p:spTree>
    <p:extLst>
      <p:ext uri="{BB962C8B-B14F-4D97-AF65-F5344CB8AC3E}">
        <p14:creationId xmlns:p14="http://schemas.microsoft.com/office/powerpoint/2010/main" val="117584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n-US" dirty="0"/>
              <a:t>SUPPORT</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en-US" dirty="0">
                <a:solidFill>
                  <a:schemeClr val="accent1"/>
                </a:solidFill>
              </a:rPr>
              <a:t>CUSTOMER CARE</a:t>
            </a:r>
          </a:p>
          <a:p>
            <a:pPr marL="0" indent="0">
              <a:buNone/>
            </a:pPr>
            <a:r>
              <a:rPr lang="en-US" dirty="0"/>
              <a:t>For technical support, please contact our Customer Care 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2400" dirty="0" err="1">
                <a:solidFill>
                  <a:schemeClr val="accent6"/>
                </a:solidFill>
              </a:rPr>
              <a:t>support.BlacklineSafety.com</a:t>
            </a:r>
            <a:endParaRPr lang="en-US" sz="2400" dirty="0">
              <a:solidFill>
                <a:schemeClr val="accent6"/>
              </a:solidFill>
            </a:endParaRPr>
          </a:p>
        </p:txBody>
      </p:sp>
      <p:sp>
        <p:nvSpPr>
          <p:cNvPr id="8" name="Content Placeholder 2"/>
          <p:cNvSpPr txBox="1">
            <a:spLocks/>
          </p:cNvSpPr>
          <p:nvPr/>
        </p:nvSpPr>
        <p:spPr>
          <a:xfrm>
            <a:off x="115166" y="5435660"/>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North America (24 hours)</a:t>
            </a:r>
            <a:br>
              <a:rPr lang="en-US" sz="1400" b="1" dirty="0"/>
            </a:br>
            <a:r>
              <a:rPr lang="en-US" sz="1400" dirty="0"/>
              <a:t>Toll Free: 1-877-869-7212</a:t>
            </a:r>
            <a:br>
              <a:rPr lang="en-US" sz="1400" dirty="0"/>
            </a:br>
            <a:r>
              <a:rPr lang="en-US" sz="1400" dirty="0">
                <a:hlinkClick r:id="rId4"/>
              </a:rPr>
              <a:t>support@blacklinesafety.com</a:t>
            </a:r>
            <a:endParaRPr lang="en-US" sz="1400" dirty="0"/>
          </a:p>
        </p:txBody>
      </p:sp>
      <p:sp>
        <p:nvSpPr>
          <p:cNvPr id="10" name="Content Placeholder 2"/>
          <p:cNvSpPr txBox="1">
            <a:spLocks/>
          </p:cNvSpPr>
          <p:nvPr/>
        </p:nvSpPr>
        <p:spPr>
          <a:xfrm>
            <a:off x="2911617" y="539738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b="1" dirty="0"/>
              <a:t>International (24 hours)</a:t>
            </a:r>
            <a:br>
              <a:rPr lang="en-US" sz="1400" b="1" dirty="0"/>
            </a:br>
            <a:r>
              <a:rPr lang="en-US" sz="1400" dirty="0"/>
              <a:t>+1-403-452-0327</a:t>
            </a:r>
            <a:br>
              <a:rPr lang="en-US" sz="1400" dirty="0"/>
            </a:br>
            <a:r>
              <a:rPr lang="en-US" sz="1400" dirty="0">
                <a:hlinkClick r:id="rId4"/>
              </a:rPr>
              <a:t>support@blacklinesafety.com</a:t>
            </a:r>
            <a:endParaRPr lang="en-US" sz="1400" dirty="0"/>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95444" y="4216012"/>
            <a:ext cx="8841413" cy="2406437"/>
          </a:xfrm>
        </p:spPr>
        <p:txBody>
          <a:bodyPr>
            <a:normAutofit/>
          </a:bodyPr>
          <a:lstStyle/>
          <a:p>
            <a:pPr marL="0" indent="0">
              <a:buNone/>
            </a:pPr>
            <a:r>
              <a:rPr lang="en-US" dirty="0">
                <a:solidFill>
                  <a:schemeClr val="accent1"/>
                </a:solidFill>
              </a:rPr>
              <a:t>WHAT IS BRIDGE?</a:t>
            </a:r>
          </a:p>
          <a:p>
            <a:r>
              <a:rPr lang="en-US" sz="1400" dirty="0"/>
              <a:t>Portable satellite &amp; cellular base station</a:t>
            </a:r>
          </a:p>
          <a:p>
            <a:r>
              <a:rPr lang="en-US" sz="1400" dirty="0"/>
              <a:t>Works with G7x to monitor your safety even when out of cell range</a:t>
            </a:r>
          </a:p>
          <a:p>
            <a:r>
              <a:rPr lang="en-US" sz="1400" dirty="0"/>
              <a:t>Delivers mass notifications</a:t>
            </a:r>
          </a:p>
          <a:p>
            <a:r>
              <a:rPr lang="en-US" sz="1400" dirty="0"/>
              <a:t>Is capable of connecting to up to five G7x devices with a range of 2km</a:t>
            </a:r>
          </a:p>
          <a:p>
            <a:r>
              <a:rPr lang="en-US" sz="1400" dirty="0"/>
              <a:t>50 hours of battery -20 to 55C</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2328" y="228036"/>
            <a:ext cx="5543986" cy="5543986"/>
          </a:xfrm>
          <a:prstGeom prst="rect">
            <a:avLst/>
          </a:prstGeom>
        </p:spPr>
      </p:pic>
    </p:spTree>
    <p:extLst>
      <p:ext uri="{BB962C8B-B14F-4D97-AF65-F5344CB8AC3E}">
        <p14:creationId xmlns:p14="http://schemas.microsoft.com/office/powerpoint/2010/main" val="99227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en-US">
                <a:solidFill>
                  <a:schemeClr val="accent1"/>
                </a:solidFill>
              </a:rPr>
              <a:t>SERVICE PLANS</a:t>
            </a:r>
            <a:endParaRPr lang="en-US" dirty="0">
              <a:solidFill>
                <a:schemeClr val="accent1"/>
              </a:solidFill>
            </a:endParaRP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Self-monitored</a:t>
            </a:r>
          </a:p>
          <a:p>
            <a:r>
              <a:rPr lang="en-US" sz="1400" dirty="0"/>
              <a:t>Your team monitors your Blackline Live account</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dirty="0"/>
              <a:t>Blackline Monitored</a:t>
            </a:r>
          </a:p>
          <a:p>
            <a:r>
              <a:rPr lang="en-US" sz="1400" dirty="0"/>
              <a:t>Blackline Safety’s in-house monitoring personnel monitor your team 24/7, 365 days a year</a:t>
            </a:r>
          </a:p>
          <a:p>
            <a:r>
              <a:rPr lang="en-US" sz="1400" dirty="0"/>
              <a:t>99.5% of alerts responded to in under 1 minute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a:t>
            </a:r>
            <a:r>
              <a:rPr lang="mr-IN" dirty="0"/>
              <a:t>–</a:t>
            </a:r>
            <a:r>
              <a:rPr lang="en-US" dirty="0"/>
              <a:t> G7x</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Tree>
    <p:extLst>
      <p:ext uri="{BB962C8B-B14F-4D97-AF65-F5344CB8AC3E}">
        <p14:creationId xmlns:p14="http://schemas.microsoft.com/office/powerpoint/2010/main" val="382815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DETAILS – G7 BRIDGE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319" t="28825" r="28230" b="28381"/>
          <a:stretch/>
        </p:blipFill>
        <p:spPr>
          <a:xfrm>
            <a:off x="2063932" y="1863632"/>
            <a:ext cx="5103223" cy="3796437"/>
          </a:xfrm>
          <a:prstGeom prst="rect">
            <a:avLst/>
          </a:prstGeom>
        </p:spPr>
      </p:pic>
    </p:spTree>
    <p:extLst>
      <p:ext uri="{BB962C8B-B14F-4D97-AF65-F5344CB8AC3E}">
        <p14:creationId xmlns:p14="http://schemas.microsoft.com/office/powerpoint/2010/main" val="18571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MOUNTING</a:t>
            </a:r>
          </a:p>
        </p:txBody>
      </p:sp>
      <p:sp>
        <p:nvSpPr>
          <p:cNvPr id="3" name="Content Placeholder 2"/>
          <p:cNvSpPr>
            <a:spLocks noGrp="1"/>
          </p:cNvSpPr>
          <p:nvPr>
            <p:ph idx="1"/>
          </p:nvPr>
        </p:nvSpPr>
        <p:spPr>
          <a:xfrm>
            <a:off x="1" y="2890155"/>
            <a:ext cx="3046142" cy="445966"/>
          </a:xfrm>
        </p:spPr>
        <p:txBody>
          <a:bodyPr/>
          <a:lstStyle/>
          <a:p>
            <a:pPr marL="0" indent="0" algn="ctr">
              <a:buNone/>
            </a:pPr>
            <a:r>
              <a:rPr lang="en-US" sz="1800" dirty="0"/>
              <a:t>Top of vehicle</a:t>
            </a:r>
          </a:p>
        </p:txBody>
      </p:sp>
      <p:sp>
        <p:nvSpPr>
          <p:cNvPr id="5" name="Content Placeholder 2"/>
          <p:cNvSpPr txBox="1">
            <a:spLocks/>
          </p:cNvSpPr>
          <p:nvPr/>
        </p:nvSpPr>
        <p:spPr>
          <a:xfrm>
            <a:off x="3046141" y="2890155"/>
            <a:ext cx="3046334"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Dash</a:t>
            </a:r>
          </a:p>
        </p:txBody>
      </p:sp>
      <p:sp>
        <p:nvSpPr>
          <p:cNvPr id="12" name="Content Placeholder 2"/>
          <p:cNvSpPr txBox="1">
            <a:spLocks/>
          </p:cNvSpPr>
          <p:nvPr/>
        </p:nvSpPr>
        <p:spPr>
          <a:xfrm>
            <a:off x="6092282" y="2891481"/>
            <a:ext cx="3051717"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800" dirty="0"/>
              <a:t>On-site</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282" y="642969"/>
            <a:ext cx="3051525" cy="224585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343" y="645621"/>
            <a:ext cx="3049200" cy="2243208"/>
          </a:xfrm>
          <a:prstGeom prst="rect">
            <a:avLst/>
          </a:prstGeom>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45621"/>
            <a:ext cx="3049200" cy="2243208"/>
          </a:xfrm>
          <a:prstGeom prst="rect">
            <a:avLst/>
          </a:prstGeom>
        </p:spPr>
      </p:pic>
      <p:grpSp>
        <p:nvGrpSpPr>
          <p:cNvPr id="14" name="Group 13"/>
          <p:cNvGrpSpPr/>
          <p:nvPr/>
        </p:nvGrpSpPr>
        <p:grpSpPr>
          <a:xfrm>
            <a:off x="440870" y="3649436"/>
            <a:ext cx="8245930" cy="2963634"/>
            <a:chOff x="440870" y="3649436"/>
            <a:chExt cx="8245930" cy="2963634"/>
          </a:xfrm>
        </p:grpSpPr>
        <p:grpSp>
          <p:nvGrpSpPr>
            <p:cNvPr id="11" name="Group 10"/>
            <p:cNvGrpSpPr/>
            <p:nvPr/>
          </p:nvGrpSpPr>
          <p:grpSpPr>
            <a:xfrm>
              <a:off x="440871" y="3649436"/>
              <a:ext cx="8245929" cy="2963634"/>
              <a:chOff x="440871" y="3649436"/>
              <a:chExt cx="8245929" cy="2963634"/>
            </a:xfrm>
          </p:grpSpPr>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200" dirty="0">
                    <a:solidFill>
                      <a:schemeClr val="bg1"/>
                    </a:solidFill>
                  </a:rPr>
                  <a:t>ALWAYS MAKE SURE G7 BRIDGE HAS A CLEAR VIEW OF THE SKY, ESPECIALLY WHEN OUTSIDE CELL COVERAGE</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870" y="3649436"/>
              <a:ext cx="8245930" cy="2631968"/>
            </a:xfrm>
            <a:prstGeom prst="rect">
              <a:avLst/>
            </a:prstGeom>
          </p:spPr>
        </p:pic>
      </p:grpSp>
    </p:spTree>
    <p:extLst>
      <p:ext uri="{BB962C8B-B14F-4D97-AF65-F5344CB8AC3E}">
        <p14:creationId xmlns:p14="http://schemas.microsoft.com/office/powerpoint/2010/main" val="18317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2950" y="2714682"/>
            <a:ext cx="4481050" cy="2353128"/>
          </a:xfrm>
          <a:prstGeom prst="rect">
            <a:avLst/>
          </a:prstGeom>
        </p:spPr>
      </p:pic>
      <p:sp>
        <p:nvSpPr>
          <p:cNvPr id="2" name="Title 1"/>
          <p:cNvSpPr>
            <a:spLocks noGrp="1"/>
          </p:cNvSpPr>
          <p:nvPr>
            <p:ph type="title"/>
          </p:nvPr>
        </p:nvSpPr>
        <p:spPr/>
        <p:txBody>
          <a:bodyPr/>
          <a:lstStyle/>
          <a:p>
            <a:r>
              <a:rPr lang="en-US" dirty="0"/>
              <a:t>POWER ON</a:t>
            </a:r>
          </a:p>
        </p:txBody>
      </p:sp>
      <p:sp>
        <p:nvSpPr>
          <p:cNvPr id="3" name="Content Placeholder 2"/>
          <p:cNvSpPr>
            <a:spLocks noGrp="1"/>
          </p:cNvSpPr>
          <p:nvPr>
            <p:ph idx="1"/>
          </p:nvPr>
        </p:nvSpPr>
        <p:spPr>
          <a:xfrm>
            <a:off x="4797977" y="5172572"/>
            <a:ext cx="4210996" cy="644440"/>
          </a:xfrm>
        </p:spPr>
        <p:txBody>
          <a:bodyPr>
            <a:normAutofit/>
          </a:bodyPr>
          <a:lstStyle/>
          <a:p>
            <a:pPr marL="0" indent="0" algn="ctr">
              <a:buNone/>
            </a:pPr>
            <a:r>
              <a:rPr lang="en-US" sz="1400" dirty="0"/>
              <a:t>Press the power button once on G7x to turn the device on. </a:t>
            </a:r>
          </a:p>
        </p:txBody>
      </p:sp>
      <p:grpSp>
        <p:nvGrpSpPr>
          <p:cNvPr id="6" name="Group 5"/>
          <p:cNvGrpSpPr/>
          <p:nvPr/>
        </p:nvGrpSpPr>
        <p:grpSpPr>
          <a:xfrm>
            <a:off x="268939" y="942610"/>
            <a:ext cx="8613803" cy="1772072"/>
            <a:chOff x="268939" y="4858354"/>
            <a:chExt cx="8613803" cy="1772072"/>
          </a:xfrm>
        </p:grpSpPr>
        <p:cxnSp>
          <p:nvCxnSpPr>
            <p:cNvPr id="9" name="Straight Connector 8"/>
            <p:cNvCxnSpPr/>
            <p:nvPr/>
          </p:nvCxnSpPr>
          <p:spPr>
            <a:xfrm>
              <a:off x="408733" y="538216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538216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54764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solid </a:t>
              </a:r>
              <a:r>
                <a:rPr lang="en-US" sz="1400" dirty="0" err="1"/>
                <a:t>SureSafe</a:t>
              </a:r>
              <a:r>
                <a:rPr lang="en-US" sz="1400" dirty="0"/>
                <a:t> Light means you are connected to the Blackline Safety Network.</a:t>
              </a:r>
            </a:p>
          </p:txBody>
        </p:sp>
        <p:sp>
          <p:nvSpPr>
            <p:cNvPr id="13" name="Content Placeholder 2"/>
            <p:cNvSpPr txBox="1">
              <a:spLocks/>
            </p:cNvSpPr>
            <p:nvPr/>
          </p:nvSpPr>
          <p:spPr>
            <a:xfrm>
              <a:off x="408733" y="554764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n-US" sz="1400" dirty="0"/>
                <a:t>A blinking </a:t>
              </a:r>
              <a:r>
                <a:rPr lang="en-US" sz="1400" dirty="0" err="1"/>
                <a:t>SureSafe</a:t>
              </a:r>
              <a:r>
                <a:rPr lang="en-US" sz="1400" dirty="0"/>
                <a:t> Light means your device is trying to connect. </a:t>
              </a:r>
              <a:r>
                <a:rPr lang="en-US" sz="1400" b="1" dirty="0"/>
                <a:t>Don’t panic! It’s OK to have a blinking light for small amounts of time.</a:t>
              </a:r>
            </a:p>
          </p:txBody>
        </p:sp>
        <p:sp>
          <p:nvSpPr>
            <p:cNvPr id="14" name="Content Placeholder 2"/>
            <p:cNvSpPr txBox="1">
              <a:spLocks/>
            </p:cNvSpPr>
            <p:nvPr/>
          </p:nvSpPr>
          <p:spPr>
            <a:xfrm>
              <a:off x="268939" y="485835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b="1" dirty="0">
                  <a:solidFill>
                    <a:srgbClr val="509E2F"/>
                  </a:solidFill>
                </a:rPr>
                <a:t>SURESAFE LIGHT</a:t>
              </a:r>
            </a:p>
          </p:txBody>
        </p:sp>
      </p:grpSp>
      <p:sp>
        <p:nvSpPr>
          <p:cNvPr id="11" name="Content Placeholder 2"/>
          <p:cNvSpPr txBox="1">
            <a:spLocks/>
          </p:cNvSpPr>
          <p:nvPr/>
        </p:nvSpPr>
        <p:spPr>
          <a:xfrm>
            <a:off x="268939" y="5137845"/>
            <a:ext cx="349575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n-US" sz="1400" dirty="0"/>
              <a:t>Press the power button on G7 Bridge to turn the device on.</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714682"/>
            <a:ext cx="4662950" cy="2353128"/>
          </a:xfrm>
          <a:prstGeom prst="rect">
            <a:avLst/>
          </a:prstGeom>
        </p:spPr>
      </p:pic>
      <p:grpSp>
        <p:nvGrpSpPr>
          <p:cNvPr id="4" name="Group 3"/>
          <p:cNvGrpSpPr/>
          <p:nvPr/>
        </p:nvGrpSpPr>
        <p:grpSpPr>
          <a:xfrm>
            <a:off x="2263904" y="6024516"/>
            <a:ext cx="4798091" cy="369332"/>
            <a:chOff x="1945169" y="4280872"/>
            <a:chExt cx="4798091" cy="369332"/>
          </a:xfrm>
        </p:grpSpPr>
        <p:sp>
          <p:nvSpPr>
            <p:cNvPr id="16" name="TextBox 15"/>
            <p:cNvSpPr txBox="1"/>
            <p:nvPr/>
          </p:nvSpPr>
          <p:spPr>
            <a:xfrm>
              <a:off x="2408419" y="4327038"/>
              <a:ext cx="4334841" cy="276999"/>
            </a:xfrm>
            <a:prstGeom prst="rect">
              <a:avLst/>
            </a:prstGeom>
            <a:noFill/>
          </p:spPr>
          <p:txBody>
            <a:bodyPr wrap="none" rtlCol="0">
              <a:spAutoFit/>
            </a:bodyPr>
            <a:lstStyle/>
            <a:p>
              <a:r>
                <a:rPr lang="en-US" sz="1200" b="1" dirty="0"/>
                <a:t>Always ensure that G7 Bridge is powered on before G7x.</a:t>
              </a:r>
            </a:p>
          </p:txBody>
        </p:sp>
        <p:grpSp>
          <p:nvGrpSpPr>
            <p:cNvPr id="17" name="Group 16"/>
            <p:cNvGrpSpPr/>
            <p:nvPr/>
          </p:nvGrpSpPr>
          <p:grpSpPr>
            <a:xfrm>
              <a:off x="1945169" y="4280872"/>
              <a:ext cx="369332" cy="369332"/>
              <a:chOff x="834855" y="5989766"/>
              <a:chExt cx="369332" cy="369332"/>
            </a:xfrm>
          </p:grpSpPr>
          <p:sp>
            <p:nvSpPr>
              <p:cNvPr id="18" name="TextBox 17"/>
              <p:cNvSpPr txBox="1"/>
              <p:nvPr/>
            </p:nvSpPr>
            <p:spPr>
              <a:xfrm>
                <a:off x="895773" y="5989766"/>
                <a:ext cx="261610" cy="369332"/>
              </a:xfrm>
              <a:prstGeom prst="rect">
                <a:avLst/>
              </a:prstGeom>
              <a:noFill/>
            </p:spPr>
            <p:txBody>
              <a:bodyPr wrap="none" rtlCol="0">
                <a:spAutoFit/>
              </a:bodyPr>
              <a:lstStyle/>
              <a:p>
                <a:r>
                  <a:rPr lang="en-US" b="1" dirty="0"/>
                  <a:t>!</a:t>
                </a:r>
              </a:p>
            </p:txBody>
          </p:sp>
          <p:sp>
            <p:nvSpPr>
              <p:cNvPr id="19" name="Oval 18"/>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752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28861</TotalTime>
  <Words>3676</Words>
  <Application>Microsoft Macintosh PowerPoint</Application>
  <PresentationFormat>On-screen Show (4:3)</PresentationFormat>
  <Paragraphs>453</Paragraphs>
  <Slides>30</Slides>
  <Notes>28</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Helvetica</vt:lpstr>
      <vt:lpstr>Verdana</vt:lpstr>
      <vt:lpstr>Wingdings</vt:lpstr>
      <vt:lpstr>BLACKLINE SAFETY - 4:3</vt:lpstr>
      <vt:lpstr>COVER PAGES</vt:lpstr>
      <vt:lpstr>DIVIDER PAGES</vt:lpstr>
      <vt:lpstr>PowerPoint Presentation</vt:lpstr>
      <vt:lpstr>INTRODUCTION</vt:lpstr>
      <vt:lpstr>INTRODUCTION</vt:lpstr>
      <vt:lpstr>INTRODUCTION</vt:lpstr>
      <vt:lpstr>INTRODUCTION</vt:lpstr>
      <vt:lpstr>HARDWARE DETAILS – G7x</vt:lpstr>
      <vt:lpstr>HARDWARE DETAILS – G7 BRIDGE</vt:lpstr>
      <vt:lpstr>MOUNTING</vt:lpstr>
      <vt:lpstr>POWER ON</vt:lpstr>
      <vt:lpstr>JUMELAGE DU G7X</vt:lpstr>
      <vt:lpstr>BUMP TEST / CALIBRATION</vt:lpstr>
      <vt:lpstr>BUMP TEST / CALIBRATION</vt:lpstr>
      <vt:lpstr>WEARING</vt:lpstr>
      <vt:lpstr>YELLOW PENDING ALARM</vt:lpstr>
      <vt:lpstr>YELLOW PENDING ALARM</vt:lpstr>
      <vt:lpstr>SOS ALERT</vt:lpstr>
      <vt:lpstr>RED GAS ALERT</vt:lpstr>
      <vt:lpstr>LIVE RESPONSE</vt:lpstr>
      <vt:lpstr>YELLOW WARNING ALARM</vt:lpstr>
      <vt:lpstr>MESSAGING</vt:lpstr>
      <vt:lpstr>CONFIGURATION MODES</vt:lpstr>
      <vt:lpstr>CONFIGURATION MODES</vt:lpstr>
      <vt:lpstr>G7 MULTI-PUMP CARTRIDGE</vt:lpstr>
      <vt:lpstr>BLOCK TESTS</vt:lpstr>
      <vt:lpstr>PUMP MENU OPTIONS</vt:lpstr>
      <vt:lpstr>POWER OFF</vt:lpstr>
      <vt:lpstr>CHARGING</vt:lpstr>
      <vt:lpstr>CHARGING</vt:lpstr>
      <vt:lpstr>PowerPoint Presentation</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218</cp:revision>
  <cp:lastPrinted>2018-04-04T21:52:06Z</cp:lastPrinted>
  <dcterms:created xsi:type="dcterms:W3CDTF">2017-02-03T21:03:46Z</dcterms:created>
  <dcterms:modified xsi:type="dcterms:W3CDTF">2019-05-29T20:06:31Z</dcterms:modified>
</cp:coreProperties>
</file>