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tags/tag28.xml" ContentType="application/vnd.openxmlformats-officedocument.presentationml.tags+xml"/>
  <Override PartName="/ppt/notesSlides/notesSlide12.xml" ContentType="application/vnd.openxmlformats-officedocument.presentationml.notesSlide+xml"/>
  <Override PartName="/ppt/tags/tag29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5"/>
  </p:sldMasterIdLst>
  <p:notesMasterIdLst>
    <p:notesMasterId r:id="rId34"/>
  </p:notesMasterIdLst>
  <p:sldIdLst>
    <p:sldId id="4498" r:id="rId6"/>
    <p:sldId id="4544" r:id="rId7"/>
    <p:sldId id="4547" r:id="rId8"/>
    <p:sldId id="4560" r:id="rId9"/>
    <p:sldId id="4539" r:id="rId10"/>
    <p:sldId id="4499" r:id="rId11"/>
    <p:sldId id="4548" r:id="rId12"/>
    <p:sldId id="4524" r:id="rId13"/>
    <p:sldId id="4525" r:id="rId14"/>
    <p:sldId id="4527" r:id="rId15"/>
    <p:sldId id="4549" r:id="rId16"/>
    <p:sldId id="4536" r:id="rId17"/>
    <p:sldId id="4537" r:id="rId18"/>
    <p:sldId id="4538" r:id="rId19"/>
    <p:sldId id="4550" r:id="rId20"/>
    <p:sldId id="4519" r:id="rId21"/>
    <p:sldId id="4566" r:id="rId22"/>
    <p:sldId id="4561" r:id="rId23"/>
    <p:sldId id="4562" r:id="rId24"/>
    <p:sldId id="4563" r:id="rId25"/>
    <p:sldId id="4564" r:id="rId26"/>
    <p:sldId id="4551" r:id="rId27"/>
    <p:sldId id="4531" r:id="rId28"/>
    <p:sldId id="4540" r:id="rId29"/>
    <p:sldId id="4552" r:id="rId30"/>
    <p:sldId id="4541" r:id="rId31"/>
    <p:sldId id="4542" r:id="rId32"/>
    <p:sldId id="4528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719D33-A040-18D7-D90E-B1EB6D55FBF8}" name="Inna Rabkin" initials="IR" userId="S::irabkin@blacklinesafety.com::2138ecf5-70af-4604-a49c-5e167c3e394c" providerId="AD"/>
  <p188:author id="{C14D6D51-01DF-0DB7-FFD5-273A2D5B91B3}" name="Jennifer Dobos" initials="" userId="S::jdobos@blacklinesafety.com::6fda3a49-4049-4c40-8098-5f8b5ab38a35" providerId="AD"/>
  <p188:author id="{3F10E75E-89EB-077B-4F61-B8D1313F30F2}" name="Norms Dino" initials="ND" userId="S::ndino@blacklinesafety.com::5d4434f8-ebb2-4735-af4e-4246cbbebe20" providerId="AD"/>
  <p188:author id="{CBF9C7AA-CC40-6640-407A-8E79697389A4}" name="Steven Malynowsky" initials="SM" userId="S::smalynowsky@blacklinesafety.com::be605b3e-7f8b-4ba9-82aa-d715e0c276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A61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6301"/>
  </p:normalViewPr>
  <p:slideViewPr>
    <p:cSldViewPr snapToGrid="0">
      <p:cViewPr varScale="1">
        <p:scale>
          <a:sx n="78" d="100"/>
          <a:sy n="78" d="100"/>
        </p:scale>
        <p:origin x="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515F6-3FE5-854D-80BF-82D71BFD95F8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4EDA-3571-C045-9B92-540C09184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99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BDB7D-734D-D038-21D7-F0E4AD929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F20971-6463-584E-F68E-D3F3D9927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7363" y="733425"/>
            <a:ext cx="6515100" cy="36655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1B4290-BB2F-9ACC-6476-3A10C92D0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27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499A1-8926-0E00-1FC8-809B534D5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4E01A-128A-6610-7D62-7835F1A19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489D4C-21B0-1741-FED7-439AF28D7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FAFA6-DB83-FCCE-F1DC-98298694D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4EDA-3571-C045-9B92-540C09184D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68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8CEA0-BB5D-B99D-115E-DCF9B727B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E09C9E-E5E6-3E9D-3362-252339644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E11EB5-1240-E298-5811-C590BBAE9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6E516-4E3D-B508-79EF-5A149F9D2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4EDA-3571-C045-9B92-540C09184D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43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03555-F669-8F0B-55DB-9892A5929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109CB0-F77D-5A88-766A-750B3B9B35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0D92C1-1F52-C447-A135-3650FD8FE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2852A-BEF5-503B-E417-1EF756CFF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4EDA-3571-C045-9B92-540C09184D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65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33C07-662C-29E4-C8D5-F9934DA1F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F2F1BF-6FED-0E2D-568C-3B5F6D8F7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EF10C8-EA3D-8258-E10D-DFED48EB7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7DFE1-77F2-2586-EA1F-24F640448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4EDA-3571-C045-9B92-540C09184D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93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4EDA-3571-C045-9B92-540C09184D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29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964BB-8CDB-6E16-A384-78AD3A25D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CDB130-29A7-A8CD-073D-F5D7B82C3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B9C21E-402E-F6BF-1DEF-970CD284A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13222-CD72-C8B3-360B-830340347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4EDA-3571-C045-9B92-540C09184D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98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E40A9-52DF-9046-8513-7C933F833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4D43A-A663-2408-CA5D-2BCCCF756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7BEEBA-D74F-AD95-C032-6BE85EC2B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62CFC-A1A0-6857-939B-91595C14FB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4EDA-3571-C045-9B92-540C09184D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71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469AC-B84E-5ADF-E872-4E7C57EA2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20A0AD-C3FC-CC5C-0C48-2A50306DA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76EF4-B919-FEF6-FF76-2D729C0BF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CB7D2-58C3-35FC-1291-53815D309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4EDA-3571-C045-9B92-540C09184D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28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E5D5B-ECC7-6056-6907-6097A1FD5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3614AD-2E1C-FE3B-23B3-9CC869605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736AA9-BD64-C734-DB29-92F5DA329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B6CB7-F21C-8BC7-04FE-BD797A0AD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4EDA-3571-C045-9B92-540C09184D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8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A1E87-9840-AD25-DBE4-79E6783F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E4A822-5CC8-DD86-A556-2F71EEA42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540E40-E901-8712-C720-215CD93A3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F1286-600C-FA98-786C-C395A18D0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4EDA-3571-C045-9B92-540C09184D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27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E3D65-CD71-2D7A-0DFB-FDD12470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26820-23E7-9A5E-9EF3-FA746080B4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1A7E5-188B-E919-8C47-B348DD1E74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E1EE6-BC58-0281-BAD0-3CEC929226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4EDA-3571-C045-9B92-540C09184D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1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8A016-8A00-F1F6-45C5-9CA1010FD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069" y="1852762"/>
            <a:ext cx="5732120" cy="2951999"/>
          </a:xfrm>
          <a:prstGeom prst="rect">
            <a:avLst/>
          </a:prstGeom>
        </p:spPr>
        <p:txBody>
          <a:bodyPr anchor="ctr" anchorCtr="0"/>
          <a:lstStyle>
            <a:lvl1pPr algn="l">
              <a:spcBef>
                <a:spcPts val="0"/>
              </a:spcBef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E7CA7-E80B-C984-0E25-15593904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69" y="5227607"/>
            <a:ext cx="5732120" cy="70831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18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8AA2B-4150-1CD2-8626-176475F9D3C0}"/>
              </a:ext>
            </a:extLst>
          </p:cNvPr>
          <p:cNvSpPr/>
          <p:nvPr userDrawn="1"/>
        </p:nvSpPr>
        <p:spPr>
          <a:xfrm rot="5400000">
            <a:off x="2490283" y="-714561"/>
            <a:ext cx="49983" cy="5091648"/>
          </a:xfrm>
          <a:prstGeom prst="rect">
            <a:avLst/>
          </a:prstGeom>
          <a:solidFill>
            <a:schemeClr val="accent1"/>
          </a:solidFill>
          <a:ln>
            <a:solidFill>
              <a:srgbClr val="A7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7D094-ED9B-C249-309B-E1C1AD14CAC7}"/>
              </a:ext>
            </a:extLst>
          </p:cNvPr>
          <p:cNvSpPr/>
          <p:nvPr userDrawn="1"/>
        </p:nvSpPr>
        <p:spPr>
          <a:xfrm rot="5400000">
            <a:off x="2492415" y="2182167"/>
            <a:ext cx="45720" cy="5091647"/>
          </a:xfrm>
          <a:prstGeom prst="rect">
            <a:avLst/>
          </a:prstGeom>
          <a:solidFill>
            <a:schemeClr val="accent1"/>
          </a:solidFill>
          <a:ln>
            <a:solidFill>
              <a:srgbClr val="A7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aphic 14">
            <a:extLst>
              <a:ext uri="{FF2B5EF4-FFF2-40B4-BE49-F238E27FC236}">
                <a16:creationId xmlns:a16="http://schemas.microsoft.com/office/drawing/2014/main" id="{71E651E5-92BF-ECDE-6E44-AF0A6A28A0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35069" y="456069"/>
            <a:ext cx="2401200" cy="369322"/>
            <a:chOff x="1181100" y="2673667"/>
            <a:chExt cx="9828847" cy="1511617"/>
          </a:xfrm>
        </p:grpSpPr>
        <p:grpSp>
          <p:nvGrpSpPr>
            <p:cNvPr id="32" name="Graphic 14">
              <a:extLst>
                <a:ext uri="{FF2B5EF4-FFF2-40B4-BE49-F238E27FC236}">
                  <a16:creationId xmlns:a16="http://schemas.microsoft.com/office/drawing/2014/main" id="{685A94B0-F183-DD8D-E2F1-18FBCE216D1D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F5D1F01D-872A-B590-7620-AA1F1DD31A10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601BCEBA-129E-1E2E-2E63-E5771F761131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2D82DAC5-2AE5-BB8D-6D0C-1716CC50CEC3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824A5D11-D6E3-E95B-AF93-38D8DDC544B5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F4AF3137-FB7A-94DF-C787-FBCA97DD394B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577C5BDF-8C4D-B226-E655-E2A3D08FAAFE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3B1EF723-212C-B07D-6EA3-952882E9F2DB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EBF3FE5-8408-703C-418C-E23689EBCBB8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D99D67F6-D23C-6173-3E7A-FEDAFF8858BA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3" name="Graphic 14">
              <a:extLst>
                <a:ext uri="{FF2B5EF4-FFF2-40B4-BE49-F238E27FC236}">
                  <a16:creationId xmlns:a16="http://schemas.microsoft.com/office/drawing/2014/main" id="{0887A2B1-44BD-98FA-2186-0CA1C3C5000E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3DD88287-7064-19A7-227B-EFAC5EF02134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4FAF2811-0254-0470-E984-EA668D164180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82C58C2A-7F7E-4A02-82D5-84A1B9D2C81D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7811905D-65B9-ACE4-9A94-555EA98761A7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0F348C9B-5705-F1B8-83B2-E6CBD1B2928A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7CCD1090-955B-E934-1C21-1896972731C7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1338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E8AE29-560E-3203-B0FB-066254C3E8FB}"/>
              </a:ext>
            </a:extLst>
          </p:cNvPr>
          <p:cNvSpPr/>
          <p:nvPr userDrawn="1"/>
        </p:nvSpPr>
        <p:spPr>
          <a:xfrm>
            <a:off x="0" y="0"/>
            <a:ext cx="7000568" cy="6868799"/>
          </a:xfrm>
          <a:custGeom>
            <a:avLst/>
            <a:gdLst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9619 w 8379619"/>
              <a:gd name="connsiteY2" fmla="*/ 6858000 h 6858000"/>
              <a:gd name="connsiteX3" fmla="*/ 0 w 8379619"/>
              <a:gd name="connsiteY3" fmla="*/ 6858000 h 6858000"/>
              <a:gd name="connsiteX4" fmla="*/ 0 w 8379619"/>
              <a:gd name="connsiteY4" fmla="*/ 0 h 6858000"/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0 h 6858000"/>
              <a:gd name="connsiteX1" fmla="*/ 6322220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0 h 6858000"/>
              <a:gd name="connsiteX1" fmla="*/ 6307932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2477"/>
              <a:gd name="connsiteY0" fmla="*/ 0 h 6858000"/>
              <a:gd name="connsiteX1" fmla="*/ 6307932 w 8372477"/>
              <a:gd name="connsiteY1" fmla="*/ 0 h 6858000"/>
              <a:gd name="connsiteX2" fmla="*/ 8372475 w 8372477"/>
              <a:gd name="connsiteY2" fmla="*/ 2121694 h 6858000"/>
              <a:gd name="connsiteX3" fmla="*/ 6886576 w 8372477"/>
              <a:gd name="connsiteY3" fmla="*/ 6843713 h 6858000"/>
              <a:gd name="connsiteX4" fmla="*/ 0 w 8372477"/>
              <a:gd name="connsiteY4" fmla="*/ 6858000 h 6858000"/>
              <a:gd name="connsiteX5" fmla="*/ 0 w 8372477"/>
              <a:gd name="connsiteY5" fmla="*/ 0 h 6858000"/>
              <a:gd name="connsiteX0" fmla="*/ 0 w 8372480"/>
              <a:gd name="connsiteY0" fmla="*/ 0 h 6858000"/>
              <a:gd name="connsiteX1" fmla="*/ 6307932 w 8372480"/>
              <a:gd name="connsiteY1" fmla="*/ 0 h 6858000"/>
              <a:gd name="connsiteX2" fmla="*/ 8372475 w 8372480"/>
              <a:gd name="connsiteY2" fmla="*/ 2121694 h 6858000"/>
              <a:gd name="connsiteX3" fmla="*/ 6886576 w 8372480"/>
              <a:gd name="connsiteY3" fmla="*/ 6843713 h 6858000"/>
              <a:gd name="connsiteX4" fmla="*/ 0 w 8372480"/>
              <a:gd name="connsiteY4" fmla="*/ 6858000 h 6858000"/>
              <a:gd name="connsiteX5" fmla="*/ 0 w 8372480"/>
              <a:gd name="connsiteY5" fmla="*/ 0 h 6858000"/>
              <a:gd name="connsiteX0" fmla="*/ 0 w 8372475"/>
              <a:gd name="connsiteY0" fmla="*/ 0 h 6858000"/>
              <a:gd name="connsiteX1" fmla="*/ 6307932 w 8372475"/>
              <a:gd name="connsiteY1" fmla="*/ 0 h 6858000"/>
              <a:gd name="connsiteX2" fmla="*/ 8372475 w 8372475"/>
              <a:gd name="connsiteY2" fmla="*/ 2121694 h 6858000"/>
              <a:gd name="connsiteX3" fmla="*/ 6886576 w 8372475"/>
              <a:gd name="connsiteY3" fmla="*/ 6843713 h 6858000"/>
              <a:gd name="connsiteX4" fmla="*/ 0 w 8372475"/>
              <a:gd name="connsiteY4" fmla="*/ 6858000 h 6858000"/>
              <a:gd name="connsiteX5" fmla="*/ 0 w 837247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2475" h="6858000">
                <a:moveTo>
                  <a:pt x="0" y="0"/>
                </a:moveTo>
                <a:lnTo>
                  <a:pt x="6307932" y="0"/>
                </a:lnTo>
                <a:lnTo>
                  <a:pt x="8372475" y="2121694"/>
                </a:lnTo>
                <a:lnTo>
                  <a:pt x="6886576" y="684371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981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87721E-0423-92DC-A10F-2004BFC34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19" y="2044902"/>
            <a:ext cx="6272784" cy="2614614"/>
          </a:xfrm>
          <a:prstGeom prst="rect">
            <a:avLst/>
          </a:prstGeom>
        </p:spPr>
        <p:txBody>
          <a:bodyPr anchor="ctr"/>
          <a:lstStyle>
            <a:lvl1pPr>
              <a:defRPr lang="en-US" sz="5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Section Title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9B9D09-3FAF-9612-CE84-88389BFE08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919" y="447383"/>
            <a:ext cx="2045742" cy="31757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13FD7CA-3699-0F0D-D964-996C632EA2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11579" y="5577596"/>
            <a:ext cx="7940873" cy="12973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E04C56-AFB2-4855-CA02-4A4C2807C948}"/>
              </a:ext>
            </a:extLst>
          </p:cNvPr>
          <p:cNvSpPr/>
          <p:nvPr userDrawn="1"/>
        </p:nvSpPr>
        <p:spPr>
          <a:xfrm rot="5400000">
            <a:off x="3483894" y="-612924"/>
            <a:ext cx="45719" cy="5178494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B2AA9-5ECF-A2AF-FB48-B48363AD8ABA}"/>
              </a:ext>
            </a:extLst>
          </p:cNvPr>
          <p:cNvSpPr/>
          <p:nvPr userDrawn="1"/>
        </p:nvSpPr>
        <p:spPr>
          <a:xfrm rot="5400000">
            <a:off x="3481817" y="2172701"/>
            <a:ext cx="49872" cy="5135592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47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E8AE29-560E-3203-B0FB-066254C3E8FB}"/>
              </a:ext>
            </a:extLst>
          </p:cNvPr>
          <p:cNvSpPr/>
          <p:nvPr userDrawn="1"/>
        </p:nvSpPr>
        <p:spPr>
          <a:xfrm>
            <a:off x="0" y="0"/>
            <a:ext cx="7288039" cy="6868799"/>
          </a:xfrm>
          <a:custGeom>
            <a:avLst/>
            <a:gdLst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9619 w 8379619"/>
              <a:gd name="connsiteY2" fmla="*/ 6858000 h 6858000"/>
              <a:gd name="connsiteX3" fmla="*/ 0 w 8379619"/>
              <a:gd name="connsiteY3" fmla="*/ 6858000 h 6858000"/>
              <a:gd name="connsiteX4" fmla="*/ 0 w 8379619"/>
              <a:gd name="connsiteY4" fmla="*/ 0 h 6858000"/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0 h 6858000"/>
              <a:gd name="connsiteX1" fmla="*/ 6322220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0 h 6858000"/>
              <a:gd name="connsiteX1" fmla="*/ 6307932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2477"/>
              <a:gd name="connsiteY0" fmla="*/ 0 h 6858000"/>
              <a:gd name="connsiteX1" fmla="*/ 6307932 w 8372477"/>
              <a:gd name="connsiteY1" fmla="*/ 0 h 6858000"/>
              <a:gd name="connsiteX2" fmla="*/ 8372475 w 8372477"/>
              <a:gd name="connsiteY2" fmla="*/ 2121694 h 6858000"/>
              <a:gd name="connsiteX3" fmla="*/ 6886576 w 8372477"/>
              <a:gd name="connsiteY3" fmla="*/ 6843713 h 6858000"/>
              <a:gd name="connsiteX4" fmla="*/ 0 w 8372477"/>
              <a:gd name="connsiteY4" fmla="*/ 6858000 h 6858000"/>
              <a:gd name="connsiteX5" fmla="*/ 0 w 8372477"/>
              <a:gd name="connsiteY5" fmla="*/ 0 h 6858000"/>
              <a:gd name="connsiteX0" fmla="*/ 0 w 8372480"/>
              <a:gd name="connsiteY0" fmla="*/ 0 h 6858000"/>
              <a:gd name="connsiteX1" fmla="*/ 6307932 w 8372480"/>
              <a:gd name="connsiteY1" fmla="*/ 0 h 6858000"/>
              <a:gd name="connsiteX2" fmla="*/ 8372475 w 8372480"/>
              <a:gd name="connsiteY2" fmla="*/ 2121694 h 6858000"/>
              <a:gd name="connsiteX3" fmla="*/ 6886576 w 8372480"/>
              <a:gd name="connsiteY3" fmla="*/ 6843713 h 6858000"/>
              <a:gd name="connsiteX4" fmla="*/ 0 w 8372480"/>
              <a:gd name="connsiteY4" fmla="*/ 6858000 h 6858000"/>
              <a:gd name="connsiteX5" fmla="*/ 0 w 8372480"/>
              <a:gd name="connsiteY5" fmla="*/ 0 h 6858000"/>
              <a:gd name="connsiteX0" fmla="*/ 0 w 8372475"/>
              <a:gd name="connsiteY0" fmla="*/ 0 h 6858000"/>
              <a:gd name="connsiteX1" fmla="*/ 6307932 w 8372475"/>
              <a:gd name="connsiteY1" fmla="*/ 0 h 6858000"/>
              <a:gd name="connsiteX2" fmla="*/ 8372475 w 8372475"/>
              <a:gd name="connsiteY2" fmla="*/ 2121694 h 6858000"/>
              <a:gd name="connsiteX3" fmla="*/ 6886576 w 8372475"/>
              <a:gd name="connsiteY3" fmla="*/ 6843713 h 6858000"/>
              <a:gd name="connsiteX4" fmla="*/ 0 w 8372475"/>
              <a:gd name="connsiteY4" fmla="*/ 6858000 h 6858000"/>
              <a:gd name="connsiteX5" fmla="*/ 0 w 837247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2475" h="6858000">
                <a:moveTo>
                  <a:pt x="0" y="0"/>
                </a:moveTo>
                <a:lnTo>
                  <a:pt x="6307932" y="0"/>
                </a:lnTo>
                <a:lnTo>
                  <a:pt x="8372475" y="2121694"/>
                </a:lnTo>
                <a:lnTo>
                  <a:pt x="6886576" y="684371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961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87721E-0423-92DC-A10F-2004BFC34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19" y="2044902"/>
            <a:ext cx="6272784" cy="2614614"/>
          </a:xfrm>
          <a:prstGeom prst="rect">
            <a:avLst/>
          </a:prstGeom>
        </p:spPr>
        <p:txBody>
          <a:bodyPr anchor="ctr"/>
          <a:lstStyle>
            <a:lvl1pPr>
              <a:defRPr lang="en-US" sz="5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Section Title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9B9D09-3FAF-9612-CE84-88389BFE08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919" y="447383"/>
            <a:ext cx="2045742" cy="31757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13FD7CA-3699-0F0D-D964-996C632EA2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11579" y="5577596"/>
            <a:ext cx="7940873" cy="12973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E04C56-AFB2-4855-CA02-4A4C2807C948}"/>
              </a:ext>
            </a:extLst>
          </p:cNvPr>
          <p:cNvSpPr/>
          <p:nvPr userDrawn="1"/>
        </p:nvSpPr>
        <p:spPr>
          <a:xfrm rot="5400000">
            <a:off x="3483894" y="-612924"/>
            <a:ext cx="45719" cy="5178494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B2AA9-5ECF-A2AF-FB48-B48363AD8ABA}"/>
              </a:ext>
            </a:extLst>
          </p:cNvPr>
          <p:cNvSpPr/>
          <p:nvPr userDrawn="1"/>
        </p:nvSpPr>
        <p:spPr>
          <a:xfrm rot="5400000">
            <a:off x="3481817" y="2172701"/>
            <a:ext cx="49872" cy="5135592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94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E8AE29-560E-3203-B0FB-066254C3E8FB}"/>
              </a:ext>
            </a:extLst>
          </p:cNvPr>
          <p:cNvSpPr/>
          <p:nvPr userDrawn="1"/>
        </p:nvSpPr>
        <p:spPr>
          <a:xfrm>
            <a:off x="1" y="0"/>
            <a:ext cx="7204702" cy="6868799"/>
          </a:xfrm>
          <a:custGeom>
            <a:avLst/>
            <a:gdLst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9619 w 8379619"/>
              <a:gd name="connsiteY2" fmla="*/ 6858000 h 6858000"/>
              <a:gd name="connsiteX3" fmla="*/ 0 w 8379619"/>
              <a:gd name="connsiteY3" fmla="*/ 6858000 h 6858000"/>
              <a:gd name="connsiteX4" fmla="*/ 0 w 8379619"/>
              <a:gd name="connsiteY4" fmla="*/ 0 h 6858000"/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0 h 6858000"/>
              <a:gd name="connsiteX1" fmla="*/ 6322220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0 h 6858000"/>
              <a:gd name="connsiteX1" fmla="*/ 6307932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2477"/>
              <a:gd name="connsiteY0" fmla="*/ 0 h 6858000"/>
              <a:gd name="connsiteX1" fmla="*/ 6307932 w 8372477"/>
              <a:gd name="connsiteY1" fmla="*/ 0 h 6858000"/>
              <a:gd name="connsiteX2" fmla="*/ 8372475 w 8372477"/>
              <a:gd name="connsiteY2" fmla="*/ 2121694 h 6858000"/>
              <a:gd name="connsiteX3" fmla="*/ 6886576 w 8372477"/>
              <a:gd name="connsiteY3" fmla="*/ 6843713 h 6858000"/>
              <a:gd name="connsiteX4" fmla="*/ 0 w 8372477"/>
              <a:gd name="connsiteY4" fmla="*/ 6858000 h 6858000"/>
              <a:gd name="connsiteX5" fmla="*/ 0 w 8372477"/>
              <a:gd name="connsiteY5" fmla="*/ 0 h 6858000"/>
              <a:gd name="connsiteX0" fmla="*/ 0 w 8372480"/>
              <a:gd name="connsiteY0" fmla="*/ 0 h 6858000"/>
              <a:gd name="connsiteX1" fmla="*/ 6307932 w 8372480"/>
              <a:gd name="connsiteY1" fmla="*/ 0 h 6858000"/>
              <a:gd name="connsiteX2" fmla="*/ 8372475 w 8372480"/>
              <a:gd name="connsiteY2" fmla="*/ 2121694 h 6858000"/>
              <a:gd name="connsiteX3" fmla="*/ 6886576 w 8372480"/>
              <a:gd name="connsiteY3" fmla="*/ 6843713 h 6858000"/>
              <a:gd name="connsiteX4" fmla="*/ 0 w 8372480"/>
              <a:gd name="connsiteY4" fmla="*/ 6858000 h 6858000"/>
              <a:gd name="connsiteX5" fmla="*/ 0 w 8372480"/>
              <a:gd name="connsiteY5" fmla="*/ 0 h 6858000"/>
              <a:gd name="connsiteX0" fmla="*/ 0 w 8372475"/>
              <a:gd name="connsiteY0" fmla="*/ 0 h 6858000"/>
              <a:gd name="connsiteX1" fmla="*/ 6307932 w 8372475"/>
              <a:gd name="connsiteY1" fmla="*/ 0 h 6858000"/>
              <a:gd name="connsiteX2" fmla="*/ 8372475 w 8372475"/>
              <a:gd name="connsiteY2" fmla="*/ 2121694 h 6858000"/>
              <a:gd name="connsiteX3" fmla="*/ 6886576 w 8372475"/>
              <a:gd name="connsiteY3" fmla="*/ 6843713 h 6858000"/>
              <a:gd name="connsiteX4" fmla="*/ 0 w 8372475"/>
              <a:gd name="connsiteY4" fmla="*/ 6858000 h 6858000"/>
              <a:gd name="connsiteX5" fmla="*/ 0 w 837247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2475" h="6858000">
                <a:moveTo>
                  <a:pt x="0" y="0"/>
                </a:moveTo>
                <a:lnTo>
                  <a:pt x="6307932" y="0"/>
                </a:lnTo>
                <a:lnTo>
                  <a:pt x="8372475" y="2121694"/>
                </a:lnTo>
                <a:lnTo>
                  <a:pt x="6886576" y="684371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87721E-0423-92DC-A10F-2004BFC34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19" y="2044902"/>
            <a:ext cx="6272784" cy="2614614"/>
          </a:xfrm>
          <a:prstGeom prst="rect">
            <a:avLst/>
          </a:prstGeom>
        </p:spPr>
        <p:txBody>
          <a:bodyPr anchor="ctr"/>
          <a:lstStyle>
            <a:lvl1pPr>
              <a:defRPr lang="en-US" sz="5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Section Title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9B9D09-3FAF-9612-CE84-88389BFE08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919" y="447383"/>
            <a:ext cx="2045742" cy="31757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13FD7CA-3699-0F0D-D964-996C632EA2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11579" y="5577596"/>
            <a:ext cx="7940873" cy="12973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E04C56-AFB2-4855-CA02-4A4C2807C948}"/>
              </a:ext>
            </a:extLst>
          </p:cNvPr>
          <p:cNvSpPr/>
          <p:nvPr userDrawn="1"/>
        </p:nvSpPr>
        <p:spPr>
          <a:xfrm rot="5400000">
            <a:off x="3483894" y="-612924"/>
            <a:ext cx="45719" cy="5178494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B2AA9-5ECF-A2AF-FB48-B48363AD8ABA}"/>
              </a:ext>
            </a:extLst>
          </p:cNvPr>
          <p:cNvSpPr/>
          <p:nvPr userDrawn="1"/>
        </p:nvSpPr>
        <p:spPr>
          <a:xfrm rot="5400000">
            <a:off x="3481817" y="2172701"/>
            <a:ext cx="49872" cy="5135592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34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6A837B3-7943-1B1F-5215-1A648146FA31}"/>
              </a:ext>
            </a:extLst>
          </p:cNvPr>
          <p:cNvSpPr>
            <a:spLocks/>
          </p:cNvSpPr>
          <p:nvPr userDrawn="1"/>
        </p:nvSpPr>
        <p:spPr>
          <a:xfrm flipV="1">
            <a:off x="-10887" y="-7014"/>
            <a:ext cx="7942048" cy="6857360"/>
          </a:xfrm>
          <a:custGeom>
            <a:avLst/>
            <a:gdLst>
              <a:gd name="connsiteX0" fmla="*/ 0 w 7838053"/>
              <a:gd name="connsiteY0" fmla="*/ 0 h 6858000"/>
              <a:gd name="connsiteX1" fmla="*/ 7838053 w 7838053"/>
              <a:gd name="connsiteY1" fmla="*/ 0 h 6858000"/>
              <a:gd name="connsiteX2" fmla="*/ 7838053 w 7838053"/>
              <a:gd name="connsiteY2" fmla="*/ 6858000 h 6858000"/>
              <a:gd name="connsiteX3" fmla="*/ 0 w 7838053"/>
              <a:gd name="connsiteY3" fmla="*/ 6858000 h 6858000"/>
              <a:gd name="connsiteX4" fmla="*/ 0 w 7838053"/>
              <a:gd name="connsiteY4" fmla="*/ 0 h 6858000"/>
              <a:gd name="connsiteX0" fmla="*/ 0 w 7838053"/>
              <a:gd name="connsiteY0" fmla="*/ 0 h 6858000"/>
              <a:gd name="connsiteX1" fmla="*/ 6304220 w 7838053"/>
              <a:gd name="connsiteY1" fmla="*/ 0 h 6858000"/>
              <a:gd name="connsiteX2" fmla="*/ 7838053 w 7838053"/>
              <a:gd name="connsiteY2" fmla="*/ 6858000 h 6858000"/>
              <a:gd name="connsiteX3" fmla="*/ 0 w 7838053"/>
              <a:gd name="connsiteY3" fmla="*/ 6858000 h 6858000"/>
              <a:gd name="connsiteX4" fmla="*/ 0 w 7838053"/>
              <a:gd name="connsiteY4" fmla="*/ 0 h 6858000"/>
              <a:gd name="connsiteX0" fmla="*/ 0 w 8790594"/>
              <a:gd name="connsiteY0" fmla="*/ 0 h 6858000"/>
              <a:gd name="connsiteX1" fmla="*/ 6304220 w 8790594"/>
              <a:gd name="connsiteY1" fmla="*/ 0 h 6858000"/>
              <a:gd name="connsiteX2" fmla="*/ 8790594 w 8790594"/>
              <a:gd name="connsiteY2" fmla="*/ 6858000 h 6858000"/>
              <a:gd name="connsiteX3" fmla="*/ 0 w 8790594"/>
              <a:gd name="connsiteY3" fmla="*/ 6858000 h 6858000"/>
              <a:gd name="connsiteX4" fmla="*/ 0 w 879059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0594" h="6858000">
                <a:moveTo>
                  <a:pt x="0" y="0"/>
                </a:moveTo>
                <a:lnTo>
                  <a:pt x="6304220" y="0"/>
                </a:lnTo>
                <a:lnTo>
                  <a:pt x="879059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9CB401-2B29-44E0-BD0D-B67E495A3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89" y="1702458"/>
            <a:ext cx="5483494" cy="2762099"/>
          </a:xfrm>
          <a:prstGeom prst="rect">
            <a:avLst/>
          </a:prstGeom>
        </p:spPr>
        <p:txBody>
          <a:bodyPr anchor="ctr"/>
          <a:lstStyle>
            <a:lvl1pPr>
              <a:defRPr lang="en-US" sz="5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Appendix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217812-EF02-A1AE-D329-3BA4707CDD6D}"/>
              </a:ext>
            </a:extLst>
          </p:cNvPr>
          <p:cNvSpPr/>
          <p:nvPr userDrawn="1"/>
        </p:nvSpPr>
        <p:spPr>
          <a:xfrm rot="5400000">
            <a:off x="3241526" y="-863928"/>
            <a:ext cx="45719" cy="5178494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03FD16-8891-BE48-A602-492C37E4BA79}"/>
              </a:ext>
            </a:extLst>
          </p:cNvPr>
          <p:cNvSpPr/>
          <p:nvPr userDrawn="1"/>
        </p:nvSpPr>
        <p:spPr>
          <a:xfrm rot="5400000">
            <a:off x="3239449" y="1921697"/>
            <a:ext cx="49872" cy="5135592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CA063A8-B41A-94F2-95CC-3E20795312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21773" y="5683229"/>
            <a:ext cx="7953626" cy="1191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258E4-3236-5DEB-6CA7-9832C1101D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589" y="533658"/>
            <a:ext cx="2045742" cy="31757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8CDE364-3C83-F36C-18D8-0433969206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11579" y="5577596"/>
            <a:ext cx="7940873" cy="129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70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83A576-2A77-FBD1-FB0D-86C8AD93ADC1}"/>
              </a:ext>
            </a:extLst>
          </p:cNvPr>
          <p:cNvSpPr/>
          <p:nvPr userDrawn="1"/>
        </p:nvSpPr>
        <p:spPr>
          <a:xfrm>
            <a:off x="-15341" y="-6927"/>
            <a:ext cx="12222682" cy="6886699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975AA1-629B-F87C-6FD8-C730FF366E1E}"/>
              </a:ext>
            </a:extLst>
          </p:cNvPr>
          <p:cNvSpPr/>
          <p:nvPr userDrawn="1"/>
        </p:nvSpPr>
        <p:spPr>
          <a:xfrm rot="5400000">
            <a:off x="8315411" y="650628"/>
            <a:ext cx="55790" cy="3272346"/>
          </a:xfrm>
          <a:prstGeom prst="rect">
            <a:avLst/>
          </a:prstGeom>
          <a:solidFill>
            <a:srgbClr val="A71D2D"/>
          </a:solidFill>
          <a:ln>
            <a:solidFill>
              <a:srgbClr val="A7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56EF00-EBD5-2358-2ECA-B10DEF9074F8}"/>
              </a:ext>
            </a:extLst>
          </p:cNvPr>
          <p:cNvSpPr/>
          <p:nvPr userDrawn="1"/>
        </p:nvSpPr>
        <p:spPr>
          <a:xfrm rot="5400000">
            <a:off x="8315411" y="3191698"/>
            <a:ext cx="55790" cy="3272346"/>
          </a:xfrm>
          <a:prstGeom prst="rect">
            <a:avLst/>
          </a:prstGeom>
          <a:solidFill>
            <a:srgbClr val="A71D2D"/>
          </a:solidFill>
          <a:ln>
            <a:solidFill>
              <a:srgbClr val="A7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>
              <a:defRPr/>
            </a:pPr>
            <a:endParaRPr lang="en-US" sz="216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BA6FB1-376B-4567-FCDA-F49D0B162517}"/>
              </a:ext>
            </a:extLst>
          </p:cNvPr>
          <p:cNvSpPr txBox="1"/>
          <p:nvPr userDrawn="1"/>
        </p:nvSpPr>
        <p:spPr>
          <a:xfrm>
            <a:off x="1024956" y="3100275"/>
            <a:ext cx="486914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Partner with us.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AD4E89-EE78-FE50-9A37-03E406E1FCC5}"/>
              </a:ext>
            </a:extLst>
          </p:cNvPr>
          <p:cNvSpPr/>
          <p:nvPr userDrawn="1"/>
        </p:nvSpPr>
        <p:spPr>
          <a:xfrm flipH="1">
            <a:off x="696697" y="3145961"/>
            <a:ext cx="63499" cy="744589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278E0C-B34B-BD7B-62DD-BA60FE715A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7133" y="1703271"/>
            <a:ext cx="2045742" cy="31757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F73C3C-999B-827E-42D2-E56392553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7133" y="2705385"/>
            <a:ext cx="3933497" cy="1703902"/>
          </a:xfrm>
          <a:prstGeom prst="rect">
            <a:avLst/>
          </a:prstGeom>
        </p:spPr>
        <p:txBody>
          <a:bodyPr anchor="ctr"/>
          <a:lstStyle>
            <a:lvl1pPr marL="0" indent="0" defTabSz="109728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440"/>
              </a:spcAft>
              <a:buNone/>
              <a:defRPr lang="en-US" sz="1800" b="0" i="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indent="0" defTabSz="1097280" eaLnBrk="1" fontAlgn="auto" hangingPunct="1">
              <a:spcBef>
                <a:spcPts val="0"/>
              </a:spcBef>
              <a:spcAft>
                <a:spcPts val="1440"/>
              </a:spcAft>
              <a:buNone/>
              <a:defRPr/>
            </a:pPr>
            <a:r>
              <a:rPr lang="en-CA" sz="20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 NAME</a:t>
            </a:r>
            <a:br>
              <a:rPr lang="en-CA" sz="20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CA" sz="20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 CONTACT DETAILS</a:t>
            </a:r>
            <a:br>
              <a:rPr lang="en-CA" sz="20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CA" sz="200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blacklinesafety.com</a:t>
            </a:r>
            <a:endParaRPr lang="en-CA" sz="160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351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ull Text red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CF9DEF-7449-E36F-5A6A-72CE0665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9" y="371749"/>
            <a:ext cx="10466858" cy="4847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57FA2-7D1C-1496-58D8-46FF205DD6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4550" y="1736726"/>
            <a:ext cx="10466388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39BB0-75B0-8C62-3A51-9A790FD670C7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FA93F39B-6BEE-21D7-3795-0E051C79B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6ED1F938-DBAA-89F2-B4FA-8340F3695A09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39781B9-21BB-38D4-1017-5458A93EB79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63C046-5378-D6C6-9B16-56478DA5EA75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B3E4F8-D854-D6EA-46E9-61D79D3D2CFD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DDAB723-CB0D-2743-43BB-B8ECD2FB5774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4526CAF-A15C-EBB5-5432-4A882E72AAFD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FF1E71-06E9-F1D5-F7CA-924224AD4643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8EA8834-C6BA-91E2-D226-105342C34A1D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D4EEF3-54DA-2FE5-A0B8-60BDADD7611D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54A18ED-F624-4063-0EC9-A9FD163C7BC6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04761675-DD0A-7909-E2FF-8BF83A8A2D02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9671C15-7B7B-135F-BBCD-D4F147A1BC4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B0E8D8-7A55-625F-50FF-6DE32EA3A752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5A71071-7B95-D54C-7427-57C24E287C65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3A2493F-4B7B-3BB4-F3A9-95E47AD5D9E6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74AB274-1523-87D2-4361-42D2CFFC8EF5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1D9A14-6270-3235-CE45-D0F1464EB81C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0" name="Subtitle 2">
            <a:extLst>
              <a:ext uri="{FF2B5EF4-FFF2-40B4-BE49-F238E27FC236}">
                <a16:creationId xmlns:a16="http://schemas.microsoft.com/office/drawing/2014/main" id="{C1C5923D-3720-3508-FCF1-7565F41A7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899" y="913674"/>
            <a:ext cx="10466388" cy="4610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5124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ull Text red-check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CF9DEF-7449-E36F-5A6A-72CE0665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9" y="371749"/>
            <a:ext cx="10466858" cy="48474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57FA2-7D1C-1496-58D8-46FF205DD6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4550" y="1736726"/>
            <a:ext cx="10466388" cy="4356100"/>
          </a:xfrm>
        </p:spPr>
        <p:txBody>
          <a:bodyPr/>
          <a:lstStyle>
            <a:lvl1pPr marL="0" indent="0">
              <a:buClr>
                <a:schemeClr val="accent1"/>
              </a:buClr>
              <a:buFont typeface="Arial" panose="020B0604020202020204" pitchFamily="34" charset="0"/>
              <a:buNone/>
              <a:defRPr/>
            </a:lvl1pPr>
            <a:lvl2pPr marL="338400" indent="-338400">
              <a:buFont typeface="Wingdings" pitchFamily="2" charset="2"/>
              <a:buChar char="ü"/>
              <a:defRPr/>
            </a:lvl2pPr>
            <a:lvl3pPr marL="676800" indent="-338400">
              <a:buFont typeface="Wingdings" pitchFamily="2" charset="2"/>
              <a:buChar char="ü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39BB0-75B0-8C62-3A51-9A790FD670C7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FA93F39B-6BEE-21D7-3795-0E051C79B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6ED1F938-DBAA-89F2-B4FA-8340F3695A09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39781B9-21BB-38D4-1017-5458A93EB79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63C046-5378-D6C6-9B16-56478DA5EA75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B3E4F8-D854-D6EA-46E9-61D79D3D2CFD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DDAB723-CB0D-2743-43BB-B8ECD2FB5774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4526CAF-A15C-EBB5-5432-4A882E72AAFD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FF1E71-06E9-F1D5-F7CA-924224AD4643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8EA8834-C6BA-91E2-D226-105342C34A1D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D4EEF3-54DA-2FE5-A0B8-60BDADD7611D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54A18ED-F624-4063-0EC9-A9FD163C7BC6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04761675-DD0A-7909-E2FF-8BF83A8A2D02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9671C15-7B7B-135F-BBCD-D4F147A1BC4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B0E8D8-7A55-625F-50FF-6DE32EA3A752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5A71071-7B95-D54C-7427-57C24E287C65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3A2493F-4B7B-3BB4-F3A9-95E47AD5D9E6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74AB274-1523-87D2-4361-42D2CFFC8EF5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1D9A14-6270-3235-CE45-D0F1464EB81C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0" name="Subtitle 2">
            <a:extLst>
              <a:ext uri="{FF2B5EF4-FFF2-40B4-BE49-F238E27FC236}">
                <a16:creationId xmlns:a16="http://schemas.microsoft.com/office/drawing/2014/main" id="{122DC6ED-7B41-C160-AA34-08FC4E26B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899" y="913674"/>
            <a:ext cx="10466388" cy="4610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5256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CF9DEF-7449-E36F-5A6A-72CE0665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9" y="371749"/>
            <a:ext cx="10466858" cy="4847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39BB0-75B0-8C62-3A51-9A790FD670C7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FA93F39B-6BEE-21D7-3795-0E051C79B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6ED1F938-DBAA-89F2-B4FA-8340F3695A09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39781B9-21BB-38D4-1017-5458A93EB79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63C046-5378-D6C6-9B16-56478DA5EA75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B3E4F8-D854-D6EA-46E9-61D79D3D2CFD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DDAB723-CB0D-2743-43BB-B8ECD2FB5774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4526CAF-A15C-EBB5-5432-4A882E72AAFD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FF1E71-06E9-F1D5-F7CA-924224AD4643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8EA8834-C6BA-91E2-D226-105342C34A1D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D4EEF3-54DA-2FE5-A0B8-60BDADD7611D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54A18ED-F624-4063-0EC9-A9FD163C7BC6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04761675-DD0A-7909-E2FF-8BF83A8A2D02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9671C15-7B7B-135F-BBCD-D4F147A1BC4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B0E8D8-7A55-625F-50FF-6DE32EA3A752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5A71071-7B95-D54C-7427-57C24E287C65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3A2493F-4B7B-3BB4-F3A9-95E47AD5D9E6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74AB274-1523-87D2-4361-42D2CFFC8EF5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1D9A14-6270-3235-CE45-D0F1464EB81C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EF853-1DCD-20BA-D1A1-C4624CEFFFB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06088" y="1736726"/>
            <a:ext cx="50112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5E1CBF46-0187-A97F-B0E3-307B9CF9C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899" y="913674"/>
            <a:ext cx="10466388" cy="4610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3134951-7D1E-140A-1D88-310AC23621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5088" y="1736726"/>
            <a:ext cx="50112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3537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3F80E1-0E55-F9D9-A864-403CCAF8B8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5550" y="1736725"/>
            <a:ext cx="5011738" cy="43561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CF9DEF-7449-E36F-5A6A-72CE0665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9" y="371749"/>
            <a:ext cx="10466858" cy="4847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39BB0-75B0-8C62-3A51-9A790FD670C7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FA93F39B-6BEE-21D7-3795-0E051C79B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6ED1F938-DBAA-89F2-B4FA-8340F3695A09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39781B9-21BB-38D4-1017-5458A93EB79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63C046-5378-D6C6-9B16-56478DA5EA75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B3E4F8-D854-D6EA-46E9-61D79D3D2CFD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DDAB723-CB0D-2743-43BB-B8ECD2FB5774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4526CAF-A15C-EBB5-5432-4A882E72AAFD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FF1E71-06E9-F1D5-F7CA-924224AD4643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8EA8834-C6BA-91E2-D226-105342C34A1D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D4EEF3-54DA-2FE5-A0B8-60BDADD7611D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54A18ED-F624-4063-0EC9-A9FD163C7BC6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04761675-DD0A-7909-E2FF-8BF83A8A2D02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9671C15-7B7B-135F-BBCD-D4F147A1BC4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B0E8D8-7A55-625F-50FF-6DE32EA3A752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5A71071-7B95-D54C-7427-57C24E287C65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3A2493F-4B7B-3BB4-F3A9-95E47AD5D9E6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74AB274-1523-87D2-4361-42D2CFFC8EF5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1D9A14-6270-3235-CE45-D0F1464EB81C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0" name="Subtitle 2">
            <a:extLst>
              <a:ext uri="{FF2B5EF4-FFF2-40B4-BE49-F238E27FC236}">
                <a16:creationId xmlns:a16="http://schemas.microsoft.com/office/drawing/2014/main" id="{5E1CBF46-0187-A97F-B0E3-307B9CF9C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899" y="913674"/>
            <a:ext cx="10466388" cy="4610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3134951-7D1E-140A-1D88-310AC23621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5088" y="1736726"/>
            <a:ext cx="50112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11668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B4423F-D324-0B31-9A4B-D4B171E569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8" y="1736725"/>
            <a:ext cx="10477500" cy="43561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CF9DEF-7449-E36F-5A6A-72CE0665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9" y="371749"/>
            <a:ext cx="10466858" cy="4847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39BB0-75B0-8C62-3A51-9A790FD670C7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FA93F39B-6BEE-21D7-3795-0E051C79B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6ED1F938-DBAA-89F2-B4FA-8340F3695A09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39781B9-21BB-38D4-1017-5458A93EB79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63C046-5378-D6C6-9B16-56478DA5EA75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B3E4F8-D854-D6EA-46E9-61D79D3D2CFD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DDAB723-CB0D-2743-43BB-B8ECD2FB5774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4526CAF-A15C-EBB5-5432-4A882E72AAFD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FF1E71-06E9-F1D5-F7CA-924224AD4643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8EA8834-C6BA-91E2-D226-105342C34A1D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D4EEF3-54DA-2FE5-A0B8-60BDADD7611D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54A18ED-F624-4063-0EC9-A9FD163C7BC6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04761675-DD0A-7909-E2FF-8BF83A8A2D02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9671C15-7B7B-135F-BBCD-D4F147A1BC4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B0E8D8-7A55-625F-50FF-6DE32EA3A752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5A71071-7B95-D54C-7427-57C24E287C65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3A2493F-4B7B-3BB4-F3A9-95E47AD5D9E6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74AB274-1523-87D2-4361-42D2CFFC8EF5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1D9A14-6270-3235-CE45-D0F1464EB81C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0" name="Subtitle 2">
            <a:extLst>
              <a:ext uri="{FF2B5EF4-FFF2-40B4-BE49-F238E27FC236}">
                <a16:creationId xmlns:a16="http://schemas.microsoft.com/office/drawing/2014/main" id="{2ED50A48-0504-4F2D-8EDE-2F447DFF2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899" y="913674"/>
            <a:ext cx="10466388" cy="4610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85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2A6A0B5-E117-047A-FD3A-11FBE75EF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B263EDD-5B8E-055A-FF07-1D6F422ABF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4550" y="1522956"/>
            <a:ext cx="7786494" cy="4569869"/>
          </a:xfrm>
        </p:spPr>
        <p:txBody>
          <a:bodyPr/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sz="2000"/>
            </a:lvl1pPr>
            <a:lvl2pPr marL="457200" indent="0">
              <a:buClr>
                <a:schemeClr val="accent1"/>
              </a:buClr>
              <a:buFont typeface="+mj-lt"/>
              <a:buNone/>
              <a:defRPr sz="2000"/>
            </a:lvl2pPr>
            <a:lvl3pPr marL="1257300" indent="-342900">
              <a:buClr>
                <a:schemeClr val="accent1"/>
              </a:buClr>
              <a:buFont typeface="+mj-lt"/>
              <a:buAutoNum type="arabicPeriod"/>
              <a:defRPr sz="2000"/>
            </a:lvl3pPr>
            <a:lvl4pPr marL="1714500" indent="-342900">
              <a:buClr>
                <a:schemeClr val="accent1"/>
              </a:buClr>
              <a:buFont typeface="+mj-lt"/>
              <a:buAutoNum type="arabicPeriod"/>
              <a:defRPr sz="2000"/>
            </a:lvl4pPr>
            <a:lvl5pPr marL="2171700" indent="-342900">
              <a:buClr>
                <a:schemeClr val="accent1"/>
              </a:buClr>
              <a:buFont typeface="+mj-lt"/>
              <a:buAutoNum type="arabicPeriod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D287C1-F907-EDE1-F6B8-33D94CEF5752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aphic 14">
            <a:extLst>
              <a:ext uri="{FF2B5EF4-FFF2-40B4-BE49-F238E27FC236}">
                <a16:creationId xmlns:a16="http://schemas.microsoft.com/office/drawing/2014/main" id="{8575561E-07B6-F34A-9718-C58FF9DB0DD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7" name="Graphic 14">
              <a:extLst>
                <a:ext uri="{FF2B5EF4-FFF2-40B4-BE49-F238E27FC236}">
                  <a16:creationId xmlns:a16="http://schemas.microsoft.com/office/drawing/2014/main" id="{B46A1B74-2084-8CCB-B9E2-4100E84AA4B1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E3989E22-A16E-EB70-3D29-13676AECBBE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95E38D3-E272-8289-F214-8F4078989E20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7E0A6C30-06D5-201A-E39A-D7F3DA0F2D97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797B33ED-B2DC-AE74-1857-45CBEE9962EA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E42C259A-EAEB-7A29-3B29-7F5065867D02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DA2FCB0-EAB9-FD18-9A92-622C9AB26B0F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B887ABF5-2AF2-30A8-7FC4-EE1CF37360F3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1443C8D9-354A-8C21-A421-279DE6E69866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3E1879DD-1CFD-E930-AF23-4BFAAD1C36F9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4">
              <a:extLst>
                <a:ext uri="{FF2B5EF4-FFF2-40B4-BE49-F238E27FC236}">
                  <a16:creationId xmlns:a16="http://schemas.microsoft.com/office/drawing/2014/main" id="{DBF14F87-D4C9-CBB7-A13E-504264973D9D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C0900FC-C3A9-37CF-15CA-F53AC78DDCD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FDE75139-F84E-7A81-6545-3AECAD82ED81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5C97C26C-B97A-4D92-9DCE-8D5CFC19BDC9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DDDA309-2F06-8D3F-32D2-A9101768AD25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55F11C00-3027-E56E-1E98-EE42C3C72F5B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C8FDC83-04CA-BFF6-2300-27B43B35533E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FD5AD9-0B14-0E63-EBF9-78004B5499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71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CF9DEF-7449-E36F-5A6A-72CE0665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9" y="371749"/>
            <a:ext cx="10466858" cy="4847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39BB0-75B0-8C62-3A51-9A790FD670C7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FA93F39B-6BEE-21D7-3795-0E051C79B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6ED1F938-DBAA-89F2-B4FA-8340F3695A09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39781B9-21BB-38D4-1017-5458A93EB79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63C046-5378-D6C6-9B16-56478DA5EA75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B3E4F8-D854-D6EA-46E9-61D79D3D2CFD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DDAB723-CB0D-2743-43BB-B8ECD2FB5774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4526CAF-A15C-EBB5-5432-4A882E72AAFD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FF1E71-06E9-F1D5-F7CA-924224AD4643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8EA8834-C6BA-91E2-D226-105342C34A1D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D4EEF3-54DA-2FE5-A0B8-60BDADD7611D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54A18ED-F624-4063-0EC9-A9FD163C7BC6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04761675-DD0A-7909-E2FF-8BF83A8A2D02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9671C15-7B7B-135F-BBCD-D4F147A1BC4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B0E8D8-7A55-625F-50FF-6DE32EA3A752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5A71071-7B95-D54C-7427-57C24E287C65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3A2493F-4B7B-3BB4-F3A9-95E47AD5D9E6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74AB274-1523-87D2-4361-42D2CFFC8EF5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1D9A14-6270-3235-CE45-D0F1464EB81C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387B34A3-D3BC-BD3C-AF11-3E06ADC0CBE2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839788" y="1736725"/>
            <a:ext cx="10477500" cy="43561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2ED50A48-0504-4F2D-8EDE-2F447DFF2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899" y="913674"/>
            <a:ext cx="10466388" cy="4610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3038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CF9DEF-7449-E36F-5A6A-72CE0665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9" y="371749"/>
            <a:ext cx="10466858" cy="4847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39BB0-75B0-8C62-3A51-9A790FD670C7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FA93F39B-6BEE-21D7-3795-0E051C79B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6ED1F938-DBAA-89F2-B4FA-8340F3695A09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39781B9-21BB-38D4-1017-5458A93EB79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63C046-5378-D6C6-9B16-56478DA5EA75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B3E4F8-D854-D6EA-46E9-61D79D3D2CFD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DDAB723-CB0D-2743-43BB-B8ECD2FB5774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4526CAF-A15C-EBB5-5432-4A882E72AAFD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FF1E71-06E9-F1D5-F7CA-924224AD4643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8EA8834-C6BA-91E2-D226-105342C34A1D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D4EEF3-54DA-2FE5-A0B8-60BDADD7611D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54A18ED-F624-4063-0EC9-A9FD163C7BC6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04761675-DD0A-7909-E2FF-8BF83A8A2D02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9671C15-7B7B-135F-BBCD-D4F147A1BC4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B0E8D8-7A55-625F-50FF-6DE32EA3A752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5A71071-7B95-D54C-7427-57C24E287C65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3A2493F-4B7B-3BB4-F3A9-95E47AD5D9E6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74AB274-1523-87D2-4361-42D2CFFC8EF5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1D9A14-6270-3235-CE45-D0F1464EB81C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28BF6426-7621-D12B-D61A-0B24E45178C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44550" y="1736725"/>
            <a:ext cx="10472738" cy="43561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4F25A4B3-E1A7-1971-9C9B-D72CF0EAB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899" y="913674"/>
            <a:ext cx="10466388" cy="4610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064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 Tab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CF9DEF-7449-E36F-5A6A-72CE0665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9" y="371749"/>
            <a:ext cx="10466858" cy="4847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39BB0-75B0-8C62-3A51-9A790FD670C7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FA93F39B-6BEE-21D7-3795-0E051C79B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6ED1F938-DBAA-89F2-B4FA-8340F3695A09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39781B9-21BB-38D4-1017-5458A93EB79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63C046-5378-D6C6-9B16-56478DA5EA75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B3E4F8-D854-D6EA-46E9-61D79D3D2CFD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DDAB723-CB0D-2743-43BB-B8ECD2FB5774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4526CAF-A15C-EBB5-5432-4A882E72AAFD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FF1E71-06E9-F1D5-F7CA-924224AD4643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8EA8834-C6BA-91E2-D226-105342C34A1D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D4EEF3-54DA-2FE5-A0B8-60BDADD7611D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54A18ED-F624-4063-0EC9-A9FD163C7BC6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04761675-DD0A-7909-E2FF-8BF83A8A2D02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9671C15-7B7B-135F-BBCD-D4F147A1BC4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B0E8D8-7A55-625F-50FF-6DE32EA3A752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5A71071-7B95-D54C-7427-57C24E287C65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3A2493F-4B7B-3BB4-F3A9-95E47AD5D9E6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74AB274-1523-87D2-4361-42D2CFFC8EF5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1D9A14-6270-3235-CE45-D0F1464EB81C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EF853-1DCD-20BA-D1A1-C4624CEFFFB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06088" y="1736726"/>
            <a:ext cx="50112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BF41269-4798-0076-4F98-EB15A09900A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44550" y="1736725"/>
            <a:ext cx="5011200" cy="43561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5E1CBF46-0187-A97F-B0E3-307B9CF9C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899" y="913674"/>
            <a:ext cx="10466388" cy="4610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7912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 Char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CF9DEF-7449-E36F-5A6A-72CE0665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9" y="371749"/>
            <a:ext cx="10466858" cy="4847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39BB0-75B0-8C62-3A51-9A790FD670C7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FA93F39B-6BEE-21D7-3795-0E051C79B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6ED1F938-DBAA-89F2-B4FA-8340F3695A09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39781B9-21BB-38D4-1017-5458A93EB79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63C046-5378-D6C6-9B16-56478DA5EA75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B3E4F8-D854-D6EA-46E9-61D79D3D2CFD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DDAB723-CB0D-2743-43BB-B8ECD2FB5774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4526CAF-A15C-EBB5-5432-4A882E72AAFD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FF1E71-06E9-F1D5-F7CA-924224AD4643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8EA8834-C6BA-91E2-D226-105342C34A1D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D4EEF3-54DA-2FE5-A0B8-60BDADD7611D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54A18ED-F624-4063-0EC9-A9FD163C7BC6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04761675-DD0A-7909-E2FF-8BF83A8A2D02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9671C15-7B7B-135F-BBCD-D4F147A1BC4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B0E8D8-7A55-625F-50FF-6DE32EA3A752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5A71071-7B95-D54C-7427-57C24E287C65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3A2493F-4B7B-3BB4-F3A9-95E47AD5D9E6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74AB274-1523-87D2-4361-42D2CFFC8EF5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1D9A14-6270-3235-CE45-D0F1464EB81C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EF853-1DCD-20BA-D1A1-C4624CEFFFB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06088" y="1736726"/>
            <a:ext cx="50112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1763F49-3C4A-A94D-1119-1948F0125EC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44550" y="1736725"/>
            <a:ext cx="5011200" cy="43561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endParaRPr lang="en-US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473D7A95-E50B-6609-71BF-A15E97DE7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899" y="913674"/>
            <a:ext cx="10466388" cy="4610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7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3843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CF9DEF-7449-E36F-5A6A-72CE0665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9" y="371749"/>
            <a:ext cx="10466858" cy="4847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39BB0-75B0-8C62-3A51-9A790FD670C7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FA93F39B-6BEE-21D7-3795-0E051C79B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6ED1F938-DBAA-89F2-B4FA-8340F3695A09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39781B9-21BB-38D4-1017-5458A93EB79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63C046-5378-D6C6-9B16-56478DA5EA75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B3E4F8-D854-D6EA-46E9-61D79D3D2CFD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DDAB723-CB0D-2743-43BB-B8ECD2FB5774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4526CAF-A15C-EBB5-5432-4A882E72AAFD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FF1E71-06E9-F1D5-F7CA-924224AD4643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8EA8834-C6BA-91E2-D226-105342C34A1D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D4EEF3-54DA-2FE5-A0B8-60BDADD7611D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54A18ED-F624-4063-0EC9-A9FD163C7BC6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04761675-DD0A-7909-E2FF-8BF83A8A2D02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9671C15-7B7B-135F-BBCD-D4F147A1BC4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B0E8D8-7A55-625F-50FF-6DE32EA3A752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5A71071-7B95-D54C-7427-57C24E287C65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3A2493F-4B7B-3BB4-F3A9-95E47AD5D9E6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74AB274-1523-87D2-4361-42D2CFFC8EF5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1D9A14-6270-3235-CE45-D0F1464EB81C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0" name="Subtitle 2">
            <a:extLst>
              <a:ext uri="{FF2B5EF4-FFF2-40B4-BE49-F238E27FC236}">
                <a16:creationId xmlns:a16="http://schemas.microsoft.com/office/drawing/2014/main" id="{C1C5923D-3720-3508-FCF1-7565F41A7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899" y="913674"/>
            <a:ext cx="10466388" cy="4610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903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logo &amp;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39BB0-75B0-8C62-3A51-9A790FD670C7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FA93F39B-6BEE-21D7-3795-0E051C79B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6ED1F938-DBAA-89F2-B4FA-8340F3695A09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39781B9-21BB-38D4-1017-5458A93EB79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63C046-5378-D6C6-9B16-56478DA5EA75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B3E4F8-D854-D6EA-46E9-61D79D3D2CFD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DDAB723-CB0D-2743-43BB-B8ECD2FB5774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4526CAF-A15C-EBB5-5432-4A882E72AAFD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FF1E71-06E9-F1D5-F7CA-924224AD4643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8EA8834-C6BA-91E2-D226-105342C34A1D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D4EEF3-54DA-2FE5-A0B8-60BDADD7611D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54A18ED-F624-4063-0EC9-A9FD163C7BC6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04761675-DD0A-7909-E2FF-8BF83A8A2D02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9671C15-7B7B-135F-BBCD-D4F147A1BC4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B0E8D8-7A55-625F-50FF-6DE32EA3A752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5A71071-7B95-D54C-7427-57C24E287C65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3A2493F-4B7B-3BB4-F3A9-95E47AD5D9E6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74AB274-1523-87D2-4361-42D2CFFC8EF5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1D9A14-6270-3235-CE45-D0F1464EB81C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5849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01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CF9DEF-7449-E36F-5A6A-72CE06659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9" y="371749"/>
            <a:ext cx="10466858" cy="48474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C57FA2-7D1C-1496-58D8-46FF205DD6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4550" y="1736726"/>
            <a:ext cx="10466388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786F8B-AA6C-BC73-44FA-6CB1918B9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39BB0-75B0-8C62-3A51-9A790FD670C7}"/>
              </a:ext>
            </a:extLst>
          </p:cNvPr>
          <p:cNvSpPr/>
          <p:nvPr userDrawn="1"/>
        </p:nvSpPr>
        <p:spPr>
          <a:xfrm>
            <a:off x="-11576" y="6769541"/>
            <a:ext cx="12203576" cy="88459"/>
          </a:xfrm>
          <a:prstGeom prst="rect">
            <a:avLst/>
          </a:prstGeom>
          <a:solidFill>
            <a:srgbClr val="A71D2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14">
            <a:extLst>
              <a:ext uri="{FF2B5EF4-FFF2-40B4-BE49-F238E27FC236}">
                <a16:creationId xmlns:a16="http://schemas.microsoft.com/office/drawing/2014/main" id="{FA93F39B-6BEE-21D7-3795-0E051C79B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8285" y="6414534"/>
            <a:ext cx="1281600" cy="197119"/>
            <a:chOff x="1181100" y="2673667"/>
            <a:chExt cx="9828847" cy="1511617"/>
          </a:xfrm>
        </p:grpSpPr>
        <p:grpSp>
          <p:nvGrpSpPr>
            <p:cNvPr id="13" name="Graphic 14">
              <a:extLst>
                <a:ext uri="{FF2B5EF4-FFF2-40B4-BE49-F238E27FC236}">
                  <a16:creationId xmlns:a16="http://schemas.microsoft.com/office/drawing/2014/main" id="{6ED1F938-DBAA-89F2-B4FA-8340F3695A09}"/>
                </a:ext>
              </a:extLst>
            </p:cNvPr>
            <p:cNvGrpSpPr/>
            <p:nvPr/>
          </p:nvGrpSpPr>
          <p:grpSpPr>
            <a:xfrm>
              <a:off x="1181100" y="2692717"/>
              <a:ext cx="5815012" cy="1155382"/>
              <a:chOff x="1181100" y="2692717"/>
              <a:chExt cx="5815012" cy="1155382"/>
            </a:xfrm>
            <a:solidFill>
              <a:srgbClr val="101820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D39781B9-21BB-38D4-1017-5458A93EB793}"/>
                  </a:ext>
                </a:extLst>
              </p:cNvPr>
              <p:cNvSpPr/>
              <p:nvPr/>
            </p:nvSpPr>
            <p:spPr>
              <a:xfrm>
                <a:off x="1181100" y="2692717"/>
                <a:ext cx="802977" cy="1155382"/>
              </a:xfrm>
              <a:custGeom>
                <a:avLst/>
                <a:gdLst>
                  <a:gd name="connsiteX0" fmla="*/ 6668 w 802977"/>
                  <a:gd name="connsiteY0" fmla="*/ 0 h 1155382"/>
                  <a:gd name="connsiteX1" fmla="*/ 247650 w 802977"/>
                  <a:gd name="connsiteY1" fmla="*/ 0 h 1155382"/>
                  <a:gd name="connsiteX2" fmla="*/ 247650 w 802977"/>
                  <a:gd name="connsiteY2" fmla="*/ 447675 h 1155382"/>
                  <a:gd name="connsiteX3" fmla="*/ 250508 w 802977"/>
                  <a:gd name="connsiteY3" fmla="*/ 447675 h 1155382"/>
                  <a:gd name="connsiteX4" fmla="*/ 484823 w 802977"/>
                  <a:gd name="connsiteY4" fmla="*/ 337185 h 1155382"/>
                  <a:gd name="connsiteX5" fmla="*/ 802958 w 802977"/>
                  <a:gd name="connsiteY5" fmla="*/ 732473 h 1155382"/>
                  <a:gd name="connsiteX6" fmla="*/ 449580 w 802977"/>
                  <a:gd name="connsiteY6" fmla="*/ 1155383 h 1155382"/>
                  <a:gd name="connsiteX7" fmla="*/ 216217 w 802977"/>
                  <a:gd name="connsiteY7" fmla="*/ 1028700 h 1155382"/>
                  <a:gd name="connsiteX8" fmla="*/ 213360 w 802977"/>
                  <a:gd name="connsiteY8" fmla="*/ 1028700 h 1155382"/>
                  <a:gd name="connsiteX9" fmla="*/ 203835 w 802977"/>
                  <a:gd name="connsiteY9" fmla="*/ 1137285 h 1155382"/>
                  <a:gd name="connsiteX10" fmla="*/ 0 w 802977"/>
                  <a:gd name="connsiteY10" fmla="*/ 1137285 h 1155382"/>
                  <a:gd name="connsiteX11" fmla="*/ 6668 w 802977"/>
                  <a:gd name="connsiteY11" fmla="*/ 903923 h 1155382"/>
                  <a:gd name="connsiteX12" fmla="*/ 6668 w 802977"/>
                  <a:gd name="connsiteY12" fmla="*/ 0 h 1155382"/>
                  <a:gd name="connsiteX13" fmla="*/ 246698 w 802977"/>
                  <a:gd name="connsiteY13" fmla="*/ 804863 h 1155382"/>
                  <a:gd name="connsiteX14" fmla="*/ 251460 w 802977"/>
                  <a:gd name="connsiteY14" fmla="*/ 847725 h 1155382"/>
                  <a:gd name="connsiteX15" fmla="*/ 392430 w 802977"/>
                  <a:gd name="connsiteY15" fmla="*/ 962978 h 1155382"/>
                  <a:gd name="connsiteX16" fmla="*/ 559118 w 802977"/>
                  <a:gd name="connsiteY16" fmla="*/ 741998 h 1155382"/>
                  <a:gd name="connsiteX17" fmla="*/ 392430 w 802977"/>
                  <a:gd name="connsiteY17" fmla="*/ 524828 h 1155382"/>
                  <a:gd name="connsiteX18" fmla="*/ 251460 w 802977"/>
                  <a:gd name="connsiteY18" fmla="*/ 644843 h 1155382"/>
                  <a:gd name="connsiteX19" fmla="*/ 246698 w 802977"/>
                  <a:gd name="connsiteY19" fmla="*/ 689610 h 1155382"/>
                  <a:gd name="connsiteX20" fmla="*/ 246698 w 802977"/>
                  <a:gd name="connsiteY20" fmla="*/ 804863 h 115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2977" h="1155382">
                    <a:moveTo>
                      <a:pt x="6668" y="0"/>
                    </a:moveTo>
                    <a:lnTo>
                      <a:pt x="247650" y="0"/>
                    </a:lnTo>
                    <a:lnTo>
                      <a:pt x="247650" y="447675"/>
                    </a:lnTo>
                    <a:lnTo>
                      <a:pt x="250508" y="447675"/>
                    </a:lnTo>
                    <a:cubicBezTo>
                      <a:pt x="296228" y="380048"/>
                      <a:pt x="377190" y="337185"/>
                      <a:pt x="484823" y="337185"/>
                    </a:cubicBezTo>
                    <a:cubicBezTo>
                      <a:pt x="670560" y="337185"/>
                      <a:pt x="804863" y="492443"/>
                      <a:pt x="802958" y="732473"/>
                    </a:cubicBezTo>
                    <a:cubicBezTo>
                      <a:pt x="802958" y="1014413"/>
                      <a:pt x="626745" y="1155383"/>
                      <a:pt x="449580" y="1155383"/>
                    </a:cubicBezTo>
                    <a:cubicBezTo>
                      <a:pt x="359092" y="1155383"/>
                      <a:pt x="270510" y="1122045"/>
                      <a:pt x="216217" y="1028700"/>
                    </a:cubicBezTo>
                    <a:lnTo>
                      <a:pt x="213360" y="1028700"/>
                    </a:lnTo>
                    <a:lnTo>
                      <a:pt x="203835" y="1137285"/>
                    </a:lnTo>
                    <a:lnTo>
                      <a:pt x="0" y="1137285"/>
                    </a:lnTo>
                    <a:cubicBezTo>
                      <a:pt x="2857" y="1085850"/>
                      <a:pt x="6668" y="991553"/>
                      <a:pt x="6668" y="903923"/>
                    </a:cubicBezTo>
                    <a:lnTo>
                      <a:pt x="6668" y="0"/>
                    </a:lnTo>
                    <a:close/>
                    <a:moveTo>
                      <a:pt x="246698" y="804863"/>
                    </a:moveTo>
                    <a:cubicBezTo>
                      <a:pt x="246698" y="821055"/>
                      <a:pt x="248602" y="835343"/>
                      <a:pt x="251460" y="847725"/>
                    </a:cubicBezTo>
                    <a:cubicBezTo>
                      <a:pt x="267653" y="911543"/>
                      <a:pt x="322898" y="962978"/>
                      <a:pt x="392430" y="962978"/>
                    </a:cubicBezTo>
                    <a:cubicBezTo>
                      <a:pt x="495300" y="962978"/>
                      <a:pt x="559118" y="882968"/>
                      <a:pt x="559118" y="741998"/>
                    </a:cubicBezTo>
                    <a:cubicBezTo>
                      <a:pt x="559118" y="620078"/>
                      <a:pt x="504825" y="524828"/>
                      <a:pt x="392430" y="524828"/>
                    </a:cubicBezTo>
                    <a:cubicBezTo>
                      <a:pt x="327660" y="524828"/>
                      <a:pt x="267653" y="574358"/>
                      <a:pt x="251460" y="644843"/>
                    </a:cubicBezTo>
                    <a:cubicBezTo>
                      <a:pt x="248602" y="659130"/>
                      <a:pt x="246698" y="673418"/>
                      <a:pt x="246698" y="689610"/>
                    </a:cubicBezTo>
                    <a:lnTo>
                      <a:pt x="246698" y="80486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163C046-5378-D6C6-9B16-56478DA5EA75}"/>
                  </a:ext>
                </a:extLst>
              </p:cNvPr>
              <p:cNvSpPr/>
              <p:nvPr/>
            </p:nvSpPr>
            <p:spPr>
              <a:xfrm>
                <a:off x="2055495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18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EFB3E4F8-D854-D6EA-46E9-61D79D3D2CFD}"/>
                  </a:ext>
                </a:extLst>
              </p:cNvPr>
              <p:cNvSpPr/>
              <p:nvPr/>
            </p:nvSpPr>
            <p:spPr>
              <a:xfrm>
                <a:off x="2392679" y="3029902"/>
                <a:ext cx="708660" cy="818197"/>
              </a:xfrm>
              <a:custGeom>
                <a:avLst/>
                <a:gdLst>
                  <a:gd name="connsiteX0" fmla="*/ 696277 w 708660"/>
                  <a:gd name="connsiteY0" fmla="*/ 611505 h 818197"/>
                  <a:gd name="connsiteX1" fmla="*/ 708660 w 708660"/>
                  <a:gd name="connsiteY1" fmla="*/ 800100 h 818197"/>
                  <a:gd name="connsiteX2" fmla="*/ 491490 w 708660"/>
                  <a:gd name="connsiteY2" fmla="*/ 800100 h 818197"/>
                  <a:gd name="connsiteX3" fmla="*/ 477203 w 708660"/>
                  <a:gd name="connsiteY3" fmla="*/ 721995 h 818197"/>
                  <a:gd name="connsiteX4" fmla="*/ 472440 w 708660"/>
                  <a:gd name="connsiteY4" fmla="*/ 721995 h 818197"/>
                  <a:gd name="connsiteX5" fmla="*/ 250508 w 708660"/>
                  <a:gd name="connsiteY5" fmla="*/ 818198 h 818197"/>
                  <a:gd name="connsiteX6" fmla="*/ 0 w 708660"/>
                  <a:gd name="connsiteY6" fmla="*/ 578168 h 818197"/>
                  <a:gd name="connsiteX7" fmla="*/ 454342 w 708660"/>
                  <a:gd name="connsiteY7" fmla="*/ 279082 h 818197"/>
                  <a:gd name="connsiteX8" fmla="*/ 454342 w 708660"/>
                  <a:gd name="connsiteY8" fmla="*/ 269557 h 818197"/>
                  <a:gd name="connsiteX9" fmla="*/ 313373 w 708660"/>
                  <a:gd name="connsiteY9" fmla="*/ 168593 h 818197"/>
                  <a:gd name="connsiteX10" fmla="*/ 99060 w 708660"/>
                  <a:gd name="connsiteY10" fmla="*/ 225743 h 818197"/>
                  <a:gd name="connsiteX11" fmla="*/ 54292 w 708660"/>
                  <a:gd name="connsiteY11" fmla="*/ 70485 h 818197"/>
                  <a:gd name="connsiteX12" fmla="*/ 355283 w 708660"/>
                  <a:gd name="connsiteY12" fmla="*/ 0 h 818197"/>
                  <a:gd name="connsiteX13" fmla="*/ 694373 w 708660"/>
                  <a:gd name="connsiteY13" fmla="*/ 338138 h 818197"/>
                  <a:gd name="connsiteX14" fmla="*/ 694373 w 708660"/>
                  <a:gd name="connsiteY14" fmla="*/ 611505 h 818197"/>
                  <a:gd name="connsiteX15" fmla="*/ 462915 w 708660"/>
                  <a:gd name="connsiteY15" fmla="*/ 430530 h 818197"/>
                  <a:gd name="connsiteX16" fmla="*/ 238125 w 708660"/>
                  <a:gd name="connsiteY16" fmla="*/ 553403 h 818197"/>
                  <a:gd name="connsiteX17" fmla="*/ 333375 w 708660"/>
                  <a:gd name="connsiteY17" fmla="*/ 645795 h 818197"/>
                  <a:gd name="connsiteX18" fmla="*/ 458153 w 708660"/>
                  <a:gd name="connsiteY18" fmla="*/ 556260 h 818197"/>
                  <a:gd name="connsiteX19" fmla="*/ 462915 w 708660"/>
                  <a:gd name="connsiteY19" fmla="*/ 514350 h 818197"/>
                  <a:gd name="connsiteX20" fmla="*/ 462915 w 708660"/>
                  <a:gd name="connsiteY20" fmla="*/ 43053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08660" h="818197">
                    <a:moveTo>
                      <a:pt x="696277" y="611505"/>
                    </a:moveTo>
                    <a:cubicBezTo>
                      <a:pt x="696277" y="684848"/>
                      <a:pt x="699135" y="757238"/>
                      <a:pt x="708660" y="800100"/>
                    </a:cubicBezTo>
                    <a:lnTo>
                      <a:pt x="491490" y="800100"/>
                    </a:lnTo>
                    <a:lnTo>
                      <a:pt x="477203" y="721995"/>
                    </a:lnTo>
                    <a:lnTo>
                      <a:pt x="472440" y="721995"/>
                    </a:lnTo>
                    <a:cubicBezTo>
                      <a:pt x="421958" y="784860"/>
                      <a:pt x="342900" y="818198"/>
                      <a:pt x="250508" y="818198"/>
                    </a:cubicBezTo>
                    <a:cubicBezTo>
                      <a:pt x="93345" y="818198"/>
                      <a:pt x="0" y="702945"/>
                      <a:pt x="0" y="578168"/>
                    </a:cubicBezTo>
                    <a:cubicBezTo>
                      <a:pt x="0" y="375285"/>
                      <a:pt x="180975" y="279082"/>
                      <a:pt x="454342" y="279082"/>
                    </a:cubicBezTo>
                    <a:lnTo>
                      <a:pt x="454342" y="269557"/>
                    </a:lnTo>
                    <a:cubicBezTo>
                      <a:pt x="454342" y="227648"/>
                      <a:pt x="432435" y="168593"/>
                      <a:pt x="313373" y="168593"/>
                    </a:cubicBezTo>
                    <a:cubicBezTo>
                      <a:pt x="234315" y="168593"/>
                      <a:pt x="150495" y="195263"/>
                      <a:pt x="99060" y="225743"/>
                    </a:cubicBezTo>
                    <a:lnTo>
                      <a:pt x="54292" y="70485"/>
                    </a:lnTo>
                    <a:cubicBezTo>
                      <a:pt x="107633" y="40005"/>
                      <a:pt x="214313" y="0"/>
                      <a:pt x="355283" y="0"/>
                    </a:cubicBezTo>
                    <a:cubicBezTo>
                      <a:pt x="613410" y="0"/>
                      <a:pt x="694373" y="153352"/>
                      <a:pt x="694373" y="338138"/>
                    </a:cubicBezTo>
                    <a:lnTo>
                      <a:pt x="694373" y="611505"/>
                    </a:lnTo>
                    <a:close/>
                    <a:moveTo>
                      <a:pt x="462915" y="430530"/>
                    </a:moveTo>
                    <a:cubicBezTo>
                      <a:pt x="336233" y="430530"/>
                      <a:pt x="238125" y="461010"/>
                      <a:pt x="238125" y="553403"/>
                    </a:cubicBezTo>
                    <a:cubicBezTo>
                      <a:pt x="238125" y="616268"/>
                      <a:pt x="279083" y="645795"/>
                      <a:pt x="333375" y="645795"/>
                    </a:cubicBezTo>
                    <a:cubicBezTo>
                      <a:pt x="392430" y="645795"/>
                      <a:pt x="442913" y="605790"/>
                      <a:pt x="458153" y="556260"/>
                    </a:cubicBezTo>
                    <a:cubicBezTo>
                      <a:pt x="461010" y="543878"/>
                      <a:pt x="462915" y="529590"/>
                      <a:pt x="462915" y="514350"/>
                    </a:cubicBezTo>
                    <a:lnTo>
                      <a:pt x="462915" y="43053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DDAB723-CB0D-2743-43BB-B8ECD2FB5774}"/>
                  </a:ext>
                </a:extLst>
              </p:cNvPr>
              <p:cNvSpPr/>
              <p:nvPr/>
            </p:nvSpPr>
            <p:spPr>
              <a:xfrm>
                <a:off x="3156584" y="3032760"/>
                <a:ext cx="627697" cy="814387"/>
              </a:xfrm>
              <a:custGeom>
                <a:avLst/>
                <a:gdLst>
                  <a:gd name="connsiteX0" fmla="*/ 625793 w 627697"/>
                  <a:gd name="connsiteY0" fmla="*/ 777240 h 814387"/>
                  <a:gd name="connsiteX1" fmla="*/ 410528 w 627697"/>
                  <a:gd name="connsiteY1" fmla="*/ 814387 h 814387"/>
                  <a:gd name="connsiteX2" fmla="*/ 0 w 627697"/>
                  <a:gd name="connsiteY2" fmla="*/ 414337 h 814387"/>
                  <a:gd name="connsiteX3" fmla="*/ 443865 w 627697"/>
                  <a:gd name="connsiteY3" fmla="*/ 0 h 814387"/>
                  <a:gd name="connsiteX4" fmla="*/ 627697 w 627697"/>
                  <a:gd name="connsiteY4" fmla="*/ 30480 h 814387"/>
                  <a:gd name="connsiteX5" fmla="*/ 589597 w 627697"/>
                  <a:gd name="connsiteY5" fmla="*/ 211455 h 814387"/>
                  <a:gd name="connsiteX6" fmla="*/ 455295 w 627697"/>
                  <a:gd name="connsiteY6" fmla="*/ 187642 h 814387"/>
                  <a:gd name="connsiteX7" fmla="*/ 247650 w 627697"/>
                  <a:gd name="connsiteY7" fmla="*/ 405765 h 814387"/>
                  <a:gd name="connsiteX8" fmla="*/ 460058 w 627697"/>
                  <a:gd name="connsiteY8" fmla="*/ 624840 h 814387"/>
                  <a:gd name="connsiteX9" fmla="*/ 598170 w 627697"/>
                  <a:gd name="connsiteY9" fmla="*/ 599123 h 814387"/>
                  <a:gd name="connsiteX10" fmla="*/ 625793 w 627697"/>
                  <a:gd name="connsiteY10" fmla="*/ 777240 h 81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697" h="814387">
                    <a:moveTo>
                      <a:pt x="625793" y="777240"/>
                    </a:moveTo>
                    <a:cubicBezTo>
                      <a:pt x="582930" y="798195"/>
                      <a:pt x="501968" y="814387"/>
                      <a:pt x="410528" y="814387"/>
                    </a:cubicBezTo>
                    <a:cubicBezTo>
                      <a:pt x="160020" y="814387"/>
                      <a:pt x="0" y="659130"/>
                      <a:pt x="0" y="414337"/>
                    </a:cubicBezTo>
                    <a:cubicBezTo>
                      <a:pt x="0" y="186690"/>
                      <a:pt x="155258" y="0"/>
                      <a:pt x="443865" y="0"/>
                    </a:cubicBezTo>
                    <a:cubicBezTo>
                      <a:pt x="507683" y="0"/>
                      <a:pt x="577215" y="11430"/>
                      <a:pt x="627697" y="30480"/>
                    </a:cubicBezTo>
                    <a:lnTo>
                      <a:pt x="589597" y="211455"/>
                    </a:lnTo>
                    <a:cubicBezTo>
                      <a:pt x="561022" y="199073"/>
                      <a:pt x="518160" y="187642"/>
                      <a:pt x="455295" y="187642"/>
                    </a:cubicBezTo>
                    <a:cubicBezTo>
                      <a:pt x="328613" y="187642"/>
                      <a:pt x="245745" y="279082"/>
                      <a:pt x="247650" y="405765"/>
                    </a:cubicBezTo>
                    <a:cubicBezTo>
                      <a:pt x="247650" y="549593"/>
                      <a:pt x="342900" y="624840"/>
                      <a:pt x="460058" y="624840"/>
                    </a:cubicBezTo>
                    <a:cubicBezTo>
                      <a:pt x="517208" y="624840"/>
                      <a:pt x="561022" y="615315"/>
                      <a:pt x="598170" y="599123"/>
                    </a:cubicBezTo>
                    <a:lnTo>
                      <a:pt x="625793" y="7772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4526CAF-A15C-EBB5-5432-4A882E72AAFD}"/>
                  </a:ext>
                </a:extLst>
              </p:cNvPr>
              <p:cNvSpPr/>
              <p:nvPr/>
            </p:nvSpPr>
            <p:spPr>
              <a:xfrm>
                <a:off x="3868102" y="2692717"/>
                <a:ext cx="785812" cy="1138237"/>
              </a:xfrm>
              <a:custGeom>
                <a:avLst/>
                <a:gdLst>
                  <a:gd name="connsiteX0" fmla="*/ 240982 w 785812"/>
                  <a:gd name="connsiteY0" fmla="*/ 684848 h 1138237"/>
                  <a:gd name="connsiteX1" fmla="*/ 243840 w 785812"/>
                  <a:gd name="connsiteY1" fmla="*/ 684848 h 1138237"/>
                  <a:gd name="connsiteX2" fmla="*/ 299085 w 785812"/>
                  <a:gd name="connsiteY2" fmla="*/ 590550 h 1138237"/>
                  <a:gd name="connsiteX3" fmla="*/ 456247 w 785812"/>
                  <a:gd name="connsiteY3" fmla="*/ 355283 h 1138237"/>
                  <a:gd name="connsiteX4" fmla="*/ 745807 w 785812"/>
                  <a:gd name="connsiteY4" fmla="*/ 355283 h 1138237"/>
                  <a:gd name="connsiteX5" fmla="*/ 468630 w 785812"/>
                  <a:gd name="connsiteY5" fmla="*/ 672465 h 1138237"/>
                  <a:gd name="connsiteX6" fmla="*/ 785813 w 785812"/>
                  <a:gd name="connsiteY6" fmla="*/ 1138238 h 1138237"/>
                  <a:gd name="connsiteX7" fmla="*/ 489585 w 785812"/>
                  <a:gd name="connsiteY7" fmla="*/ 1138238 h 1138237"/>
                  <a:gd name="connsiteX8" fmla="*/ 300990 w 785812"/>
                  <a:gd name="connsiteY8" fmla="*/ 816293 h 1138237"/>
                  <a:gd name="connsiteX9" fmla="*/ 240982 w 785812"/>
                  <a:gd name="connsiteY9" fmla="*/ 892493 h 1138237"/>
                  <a:gd name="connsiteX10" fmla="*/ 240982 w 785812"/>
                  <a:gd name="connsiteY10" fmla="*/ 1137285 h 1138237"/>
                  <a:gd name="connsiteX11" fmla="*/ 0 w 785812"/>
                  <a:gd name="connsiteY11" fmla="*/ 1137285 h 1138237"/>
                  <a:gd name="connsiteX12" fmla="*/ 0 w 785812"/>
                  <a:gd name="connsiteY12" fmla="*/ 0 h 1138237"/>
                  <a:gd name="connsiteX13" fmla="*/ 240982 w 785812"/>
                  <a:gd name="connsiteY13" fmla="*/ 0 h 1138237"/>
                  <a:gd name="connsiteX14" fmla="*/ 240982 w 785812"/>
                  <a:gd name="connsiteY14" fmla="*/ 684848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5812" h="1138237">
                    <a:moveTo>
                      <a:pt x="240982" y="684848"/>
                    </a:moveTo>
                    <a:lnTo>
                      <a:pt x="243840" y="684848"/>
                    </a:lnTo>
                    <a:cubicBezTo>
                      <a:pt x="260985" y="651510"/>
                      <a:pt x="280035" y="619125"/>
                      <a:pt x="299085" y="590550"/>
                    </a:cubicBezTo>
                    <a:lnTo>
                      <a:pt x="456247" y="355283"/>
                    </a:lnTo>
                    <a:lnTo>
                      <a:pt x="745807" y="355283"/>
                    </a:lnTo>
                    <a:lnTo>
                      <a:pt x="468630" y="672465"/>
                    </a:lnTo>
                    <a:lnTo>
                      <a:pt x="785813" y="1138238"/>
                    </a:lnTo>
                    <a:lnTo>
                      <a:pt x="489585" y="1138238"/>
                    </a:lnTo>
                    <a:lnTo>
                      <a:pt x="300990" y="816293"/>
                    </a:lnTo>
                    <a:lnTo>
                      <a:pt x="240982" y="892493"/>
                    </a:lnTo>
                    <a:lnTo>
                      <a:pt x="240982" y="1137285"/>
                    </a:lnTo>
                    <a:lnTo>
                      <a:pt x="0" y="1137285"/>
                    </a:lnTo>
                    <a:lnTo>
                      <a:pt x="0" y="0"/>
                    </a:lnTo>
                    <a:lnTo>
                      <a:pt x="240982" y="0"/>
                    </a:lnTo>
                    <a:lnTo>
                      <a:pt x="240982" y="68484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1FF1E71-06E9-F1D5-F7CA-924224AD4643}"/>
                  </a:ext>
                </a:extLst>
              </p:cNvPr>
              <p:cNvSpPr/>
              <p:nvPr/>
            </p:nvSpPr>
            <p:spPr>
              <a:xfrm>
                <a:off x="4679632" y="2692717"/>
                <a:ext cx="240982" cy="1138237"/>
              </a:xfrm>
              <a:custGeom>
                <a:avLst/>
                <a:gdLst>
                  <a:gd name="connsiteX0" fmla="*/ 0 w 240982"/>
                  <a:gd name="connsiteY0" fmla="*/ 0 h 1138237"/>
                  <a:gd name="connsiteX1" fmla="*/ 240983 w 240982"/>
                  <a:gd name="connsiteY1" fmla="*/ 0 h 1138237"/>
                  <a:gd name="connsiteX2" fmla="*/ 240983 w 240982"/>
                  <a:gd name="connsiteY2" fmla="*/ 1138238 h 1138237"/>
                  <a:gd name="connsiteX3" fmla="*/ 0 w 240982"/>
                  <a:gd name="connsiteY3" fmla="*/ 1138238 h 1138237"/>
                  <a:gd name="connsiteX4" fmla="*/ 0 w 240982"/>
                  <a:gd name="connsiteY4" fmla="*/ 0 h 113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982" h="1138237">
                    <a:moveTo>
                      <a:pt x="0" y="0"/>
                    </a:moveTo>
                    <a:lnTo>
                      <a:pt x="240983" y="0"/>
                    </a:lnTo>
                    <a:lnTo>
                      <a:pt x="240983" y="1138238"/>
                    </a:lnTo>
                    <a:lnTo>
                      <a:pt x="0" y="11382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8EA8834-C6BA-91E2-D226-105342C34A1D}"/>
                  </a:ext>
                </a:extLst>
              </p:cNvPr>
              <p:cNvSpPr/>
              <p:nvPr/>
            </p:nvSpPr>
            <p:spPr>
              <a:xfrm>
                <a:off x="5061584" y="2707957"/>
                <a:ext cx="255270" cy="1122997"/>
              </a:xfrm>
              <a:custGeom>
                <a:avLst/>
                <a:gdLst>
                  <a:gd name="connsiteX0" fmla="*/ 124778 w 255270"/>
                  <a:gd name="connsiteY0" fmla="*/ 243840 h 1122997"/>
                  <a:gd name="connsiteX1" fmla="*/ 0 w 255270"/>
                  <a:gd name="connsiteY1" fmla="*/ 121920 h 1122997"/>
                  <a:gd name="connsiteX2" fmla="*/ 128588 w 255270"/>
                  <a:gd name="connsiteY2" fmla="*/ 0 h 1122997"/>
                  <a:gd name="connsiteX3" fmla="*/ 255270 w 255270"/>
                  <a:gd name="connsiteY3" fmla="*/ 121920 h 1122997"/>
                  <a:gd name="connsiteX4" fmla="*/ 126683 w 255270"/>
                  <a:gd name="connsiteY4" fmla="*/ 243840 h 1122997"/>
                  <a:gd name="connsiteX5" fmla="*/ 124778 w 255270"/>
                  <a:gd name="connsiteY5" fmla="*/ 243840 h 1122997"/>
                  <a:gd name="connsiteX6" fmla="*/ 5715 w 255270"/>
                  <a:gd name="connsiteY6" fmla="*/ 1122998 h 1122997"/>
                  <a:gd name="connsiteX7" fmla="*/ 5715 w 255270"/>
                  <a:gd name="connsiteY7" fmla="*/ 340042 h 1122997"/>
                  <a:gd name="connsiteX8" fmla="*/ 246697 w 255270"/>
                  <a:gd name="connsiteY8" fmla="*/ 340042 h 1122997"/>
                  <a:gd name="connsiteX9" fmla="*/ 246697 w 255270"/>
                  <a:gd name="connsiteY9" fmla="*/ 1122998 h 1122997"/>
                  <a:gd name="connsiteX10" fmla="*/ 5715 w 255270"/>
                  <a:gd name="connsiteY10" fmla="*/ 1122998 h 11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270" h="1122997">
                    <a:moveTo>
                      <a:pt x="124778" y="243840"/>
                    </a:moveTo>
                    <a:cubicBezTo>
                      <a:pt x="48578" y="243840"/>
                      <a:pt x="0" y="189547"/>
                      <a:pt x="0" y="121920"/>
                    </a:cubicBezTo>
                    <a:cubicBezTo>
                      <a:pt x="0" y="53340"/>
                      <a:pt x="50483" y="0"/>
                      <a:pt x="128588" y="0"/>
                    </a:cubicBezTo>
                    <a:cubicBezTo>
                      <a:pt x="206693" y="0"/>
                      <a:pt x="253365" y="52388"/>
                      <a:pt x="255270" y="121920"/>
                    </a:cubicBezTo>
                    <a:cubicBezTo>
                      <a:pt x="255270" y="189547"/>
                      <a:pt x="205740" y="243840"/>
                      <a:pt x="126683" y="243840"/>
                    </a:cubicBezTo>
                    <a:lnTo>
                      <a:pt x="124778" y="243840"/>
                    </a:lnTo>
                    <a:close/>
                    <a:moveTo>
                      <a:pt x="5715" y="1122998"/>
                    </a:moveTo>
                    <a:lnTo>
                      <a:pt x="5715" y="340042"/>
                    </a:lnTo>
                    <a:lnTo>
                      <a:pt x="246697" y="340042"/>
                    </a:lnTo>
                    <a:lnTo>
                      <a:pt x="246697" y="1122998"/>
                    </a:lnTo>
                    <a:lnTo>
                      <a:pt x="5715" y="1122998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41D4EEF3-54DA-2FE5-A0B8-60BDADD7611D}"/>
                  </a:ext>
                </a:extLst>
              </p:cNvPr>
              <p:cNvSpPr/>
              <p:nvPr/>
            </p:nvSpPr>
            <p:spPr>
              <a:xfrm>
                <a:off x="5447347" y="3029902"/>
                <a:ext cx="741045" cy="802005"/>
              </a:xfrm>
              <a:custGeom>
                <a:avLst/>
                <a:gdLst>
                  <a:gd name="connsiteX0" fmla="*/ 6668 w 741045"/>
                  <a:gd name="connsiteY0" fmla="*/ 267653 h 802005"/>
                  <a:gd name="connsiteX1" fmla="*/ 0 w 741045"/>
                  <a:gd name="connsiteY1" fmla="*/ 18098 h 802005"/>
                  <a:gd name="connsiteX2" fmla="*/ 208597 w 741045"/>
                  <a:gd name="connsiteY2" fmla="*/ 18098 h 802005"/>
                  <a:gd name="connsiteX3" fmla="*/ 220028 w 741045"/>
                  <a:gd name="connsiteY3" fmla="*/ 126683 h 802005"/>
                  <a:gd name="connsiteX4" fmla="*/ 224790 w 741045"/>
                  <a:gd name="connsiteY4" fmla="*/ 126683 h 802005"/>
                  <a:gd name="connsiteX5" fmla="*/ 463867 w 741045"/>
                  <a:gd name="connsiteY5" fmla="*/ 0 h 802005"/>
                  <a:gd name="connsiteX6" fmla="*/ 741045 w 741045"/>
                  <a:gd name="connsiteY6" fmla="*/ 338138 h 802005"/>
                  <a:gd name="connsiteX7" fmla="*/ 741045 w 741045"/>
                  <a:gd name="connsiteY7" fmla="*/ 801053 h 802005"/>
                  <a:gd name="connsiteX8" fmla="*/ 500063 w 741045"/>
                  <a:gd name="connsiteY8" fmla="*/ 801053 h 802005"/>
                  <a:gd name="connsiteX9" fmla="*/ 500063 w 741045"/>
                  <a:gd name="connsiteY9" fmla="*/ 367665 h 802005"/>
                  <a:gd name="connsiteX10" fmla="*/ 378142 w 741045"/>
                  <a:gd name="connsiteY10" fmla="*/ 198120 h 802005"/>
                  <a:gd name="connsiteX11" fmla="*/ 254317 w 741045"/>
                  <a:gd name="connsiteY11" fmla="*/ 289560 h 802005"/>
                  <a:gd name="connsiteX12" fmla="*/ 246697 w 741045"/>
                  <a:gd name="connsiteY12" fmla="*/ 350520 h 802005"/>
                  <a:gd name="connsiteX13" fmla="*/ 246697 w 741045"/>
                  <a:gd name="connsiteY13" fmla="*/ 802005 h 802005"/>
                  <a:gd name="connsiteX14" fmla="*/ 5715 w 741045"/>
                  <a:gd name="connsiteY14" fmla="*/ 802005 h 802005"/>
                  <a:gd name="connsiteX15" fmla="*/ 5715 w 741045"/>
                  <a:gd name="connsiteY15" fmla="*/ 267653 h 80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1045" h="802005">
                    <a:moveTo>
                      <a:pt x="6668" y="267653"/>
                    </a:moveTo>
                    <a:cubicBezTo>
                      <a:pt x="6668" y="170498"/>
                      <a:pt x="3810" y="88583"/>
                      <a:pt x="0" y="18098"/>
                    </a:cubicBezTo>
                    <a:lnTo>
                      <a:pt x="208597" y="18098"/>
                    </a:lnTo>
                    <a:lnTo>
                      <a:pt x="220028" y="126683"/>
                    </a:lnTo>
                    <a:lnTo>
                      <a:pt x="224790" y="126683"/>
                    </a:lnTo>
                    <a:cubicBezTo>
                      <a:pt x="256222" y="75248"/>
                      <a:pt x="334328" y="0"/>
                      <a:pt x="463867" y="0"/>
                    </a:cubicBezTo>
                    <a:cubicBezTo>
                      <a:pt x="621983" y="0"/>
                      <a:pt x="741045" y="107633"/>
                      <a:pt x="741045" y="338138"/>
                    </a:cubicBezTo>
                    <a:lnTo>
                      <a:pt x="741045" y="801053"/>
                    </a:lnTo>
                    <a:lnTo>
                      <a:pt x="500063" y="801053"/>
                    </a:lnTo>
                    <a:lnTo>
                      <a:pt x="500063" y="367665"/>
                    </a:lnTo>
                    <a:cubicBezTo>
                      <a:pt x="500063" y="266700"/>
                      <a:pt x="464820" y="198120"/>
                      <a:pt x="378142" y="198120"/>
                    </a:cubicBezTo>
                    <a:cubicBezTo>
                      <a:pt x="311467" y="198120"/>
                      <a:pt x="272415" y="244793"/>
                      <a:pt x="254317" y="289560"/>
                    </a:cubicBezTo>
                    <a:cubicBezTo>
                      <a:pt x="247650" y="305753"/>
                      <a:pt x="246697" y="327660"/>
                      <a:pt x="246697" y="350520"/>
                    </a:cubicBezTo>
                    <a:lnTo>
                      <a:pt x="246697" y="802005"/>
                    </a:lnTo>
                    <a:lnTo>
                      <a:pt x="5715" y="802005"/>
                    </a:lnTo>
                    <a:lnTo>
                      <a:pt x="5715" y="2676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F54A18ED-F624-4063-0EC9-A9FD163C7BC6}"/>
                  </a:ext>
                </a:extLst>
              </p:cNvPr>
              <p:cNvSpPr/>
              <p:nvPr/>
            </p:nvSpPr>
            <p:spPr>
              <a:xfrm>
                <a:off x="6258877" y="3029902"/>
                <a:ext cx="737235" cy="816292"/>
              </a:xfrm>
              <a:custGeom>
                <a:avLst/>
                <a:gdLst>
                  <a:gd name="connsiteX0" fmla="*/ 229553 w 737235"/>
                  <a:gd name="connsiteY0" fmla="*/ 486728 h 816292"/>
                  <a:gd name="connsiteX1" fmla="*/ 448628 w 737235"/>
                  <a:gd name="connsiteY1" fmla="*/ 635318 h 816292"/>
                  <a:gd name="connsiteX2" fmla="*/ 615315 w 737235"/>
                  <a:gd name="connsiteY2" fmla="*/ 633413 h 816292"/>
                  <a:gd name="connsiteX3" fmla="*/ 615315 w 737235"/>
                  <a:gd name="connsiteY3" fmla="*/ 814388 h 816292"/>
                  <a:gd name="connsiteX4" fmla="*/ 413385 w 737235"/>
                  <a:gd name="connsiteY4" fmla="*/ 816293 h 816292"/>
                  <a:gd name="connsiteX5" fmla="*/ 0 w 737235"/>
                  <a:gd name="connsiteY5" fmla="*/ 418148 h 816292"/>
                  <a:gd name="connsiteX6" fmla="*/ 391478 w 737235"/>
                  <a:gd name="connsiteY6" fmla="*/ 0 h 816292"/>
                  <a:gd name="connsiteX7" fmla="*/ 737235 w 737235"/>
                  <a:gd name="connsiteY7" fmla="*/ 390525 h 816292"/>
                  <a:gd name="connsiteX8" fmla="*/ 729615 w 737235"/>
                  <a:gd name="connsiteY8" fmla="*/ 486728 h 816292"/>
                  <a:gd name="connsiteX9" fmla="*/ 229553 w 737235"/>
                  <a:gd name="connsiteY9" fmla="*/ 486728 h 816292"/>
                  <a:gd name="connsiteX10" fmla="*/ 513398 w 737235"/>
                  <a:gd name="connsiteY10" fmla="*/ 320040 h 816292"/>
                  <a:gd name="connsiteX11" fmla="*/ 379095 w 737235"/>
                  <a:gd name="connsiteY11" fmla="*/ 161925 h 816292"/>
                  <a:gd name="connsiteX12" fmla="*/ 228600 w 737235"/>
                  <a:gd name="connsiteY12" fmla="*/ 320040 h 816292"/>
                  <a:gd name="connsiteX13" fmla="*/ 513398 w 737235"/>
                  <a:gd name="connsiteY13" fmla="*/ 320040 h 81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235" h="816292">
                    <a:moveTo>
                      <a:pt x="229553" y="486728"/>
                    </a:moveTo>
                    <a:cubicBezTo>
                      <a:pt x="237173" y="587693"/>
                      <a:pt x="336233" y="635318"/>
                      <a:pt x="448628" y="635318"/>
                    </a:cubicBezTo>
                    <a:cubicBezTo>
                      <a:pt x="531495" y="635318"/>
                      <a:pt x="547688" y="634365"/>
                      <a:pt x="615315" y="633413"/>
                    </a:cubicBezTo>
                    <a:lnTo>
                      <a:pt x="615315" y="814388"/>
                    </a:lnTo>
                    <a:cubicBezTo>
                      <a:pt x="529590" y="814388"/>
                      <a:pt x="518160" y="816293"/>
                      <a:pt x="413385" y="816293"/>
                    </a:cubicBezTo>
                    <a:cubicBezTo>
                      <a:pt x="150495" y="816293"/>
                      <a:pt x="0" y="662940"/>
                      <a:pt x="0" y="418148"/>
                    </a:cubicBezTo>
                    <a:cubicBezTo>
                      <a:pt x="0" y="220027"/>
                      <a:pt x="123825" y="0"/>
                      <a:pt x="391478" y="0"/>
                    </a:cubicBezTo>
                    <a:cubicBezTo>
                      <a:pt x="641985" y="0"/>
                      <a:pt x="737235" y="197168"/>
                      <a:pt x="737235" y="390525"/>
                    </a:cubicBezTo>
                    <a:cubicBezTo>
                      <a:pt x="737235" y="432435"/>
                      <a:pt x="732473" y="468630"/>
                      <a:pt x="729615" y="486728"/>
                    </a:cubicBezTo>
                    <a:lnTo>
                      <a:pt x="229553" y="486728"/>
                    </a:lnTo>
                    <a:close/>
                    <a:moveTo>
                      <a:pt x="513398" y="320040"/>
                    </a:moveTo>
                    <a:cubicBezTo>
                      <a:pt x="513398" y="260985"/>
                      <a:pt x="487680" y="161925"/>
                      <a:pt x="379095" y="161925"/>
                    </a:cubicBezTo>
                    <a:cubicBezTo>
                      <a:pt x="276225" y="161925"/>
                      <a:pt x="235268" y="256223"/>
                      <a:pt x="228600" y="320040"/>
                    </a:cubicBezTo>
                    <a:lnTo>
                      <a:pt x="513398" y="320040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4" name="Graphic 14">
              <a:extLst>
                <a:ext uri="{FF2B5EF4-FFF2-40B4-BE49-F238E27FC236}">
                  <a16:creationId xmlns:a16="http://schemas.microsoft.com/office/drawing/2014/main" id="{04761675-DD0A-7909-E2FF-8BF83A8A2D02}"/>
                </a:ext>
              </a:extLst>
            </p:cNvPr>
            <p:cNvGrpSpPr/>
            <p:nvPr/>
          </p:nvGrpSpPr>
          <p:grpSpPr>
            <a:xfrm>
              <a:off x="7009447" y="2673667"/>
              <a:ext cx="4000500" cy="1511617"/>
              <a:chOff x="7009447" y="2673667"/>
              <a:chExt cx="4000500" cy="1511617"/>
            </a:xfrm>
            <a:solidFill>
              <a:srgbClr val="A6192E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9671C15-7B7B-135F-BBCD-D4F147A1BC4B}"/>
                  </a:ext>
                </a:extLst>
              </p:cNvPr>
              <p:cNvSpPr/>
              <p:nvPr/>
            </p:nvSpPr>
            <p:spPr>
              <a:xfrm>
                <a:off x="7009447" y="3027045"/>
                <a:ext cx="591502" cy="822007"/>
              </a:xfrm>
              <a:custGeom>
                <a:avLst/>
                <a:gdLst>
                  <a:gd name="connsiteX0" fmla="*/ 44767 w 591502"/>
                  <a:gd name="connsiteY0" fmla="*/ 591502 h 822007"/>
                  <a:gd name="connsiteX1" fmla="*/ 255270 w 591502"/>
                  <a:gd name="connsiteY1" fmla="*/ 649605 h 822007"/>
                  <a:gd name="connsiteX2" fmla="*/ 359092 w 591502"/>
                  <a:gd name="connsiteY2" fmla="*/ 585788 h 822007"/>
                  <a:gd name="connsiteX3" fmla="*/ 244792 w 591502"/>
                  <a:gd name="connsiteY3" fmla="*/ 494347 h 822007"/>
                  <a:gd name="connsiteX4" fmla="*/ 20002 w 591502"/>
                  <a:gd name="connsiteY4" fmla="*/ 258127 h 822007"/>
                  <a:gd name="connsiteX5" fmla="*/ 339090 w 591502"/>
                  <a:gd name="connsiteY5" fmla="*/ 0 h 822007"/>
                  <a:gd name="connsiteX6" fmla="*/ 559117 w 591502"/>
                  <a:gd name="connsiteY6" fmla="*/ 46672 h 822007"/>
                  <a:gd name="connsiteX7" fmla="*/ 517207 w 591502"/>
                  <a:gd name="connsiteY7" fmla="*/ 215265 h 822007"/>
                  <a:gd name="connsiteX8" fmla="*/ 346710 w 591502"/>
                  <a:gd name="connsiteY8" fmla="*/ 170497 h 822007"/>
                  <a:gd name="connsiteX9" fmla="*/ 253365 w 591502"/>
                  <a:gd name="connsiteY9" fmla="*/ 233363 h 822007"/>
                  <a:gd name="connsiteX10" fmla="*/ 380047 w 591502"/>
                  <a:gd name="connsiteY10" fmla="*/ 324802 h 822007"/>
                  <a:gd name="connsiteX11" fmla="*/ 591502 w 591502"/>
                  <a:gd name="connsiteY11" fmla="*/ 566738 h 822007"/>
                  <a:gd name="connsiteX12" fmla="*/ 253365 w 591502"/>
                  <a:gd name="connsiteY12" fmla="*/ 822008 h 822007"/>
                  <a:gd name="connsiteX13" fmla="*/ 0 w 591502"/>
                  <a:gd name="connsiteY13" fmla="*/ 765810 h 822007"/>
                  <a:gd name="connsiteX14" fmla="*/ 44767 w 591502"/>
                  <a:gd name="connsiteY14" fmla="*/ 591502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1502" h="822007">
                    <a:moveTo>
                      <a:pt x="44767" y="591502"/>
                    </a:moveTo>
                    <a:cubicBezTo>
                      <a:pt x="89535" y="619125"/>
                      <a:pt x="182880" y="649605"/>
                      <a:pt x="255270" y="649605"/>
                    </a:cubicBezTo>
                    <a:cubicBezTo>
                      <a:pt x="328613" y="649605"/>
                      <a:pt x="359092" y="625793"/>
                      <a:pt x="359092" y="585788"/>
                    </a:cubicBezTo>
                    <a:cubicBezTo>
                      <a:pt x="359092" y="543877"/>
                      <a:pt x="335280" y="524827"/>
                      <a:pt x="244792" y="494347"/>
                    </a:cubicBezTo>
                    <a:cubicBezTo>
                      <a:pt x="80963" y="440055"/>
                      <a:pt x="19050" y="351472"/>
                      <a:pt x="20002" y="258127"/>
                    </a:cubicBezTo>
                    <a:cubicBezTo>
                      <a:pt x="20002" y="110490"/>
                      <a:pt x="144780" y="0"/>
                      <a:pt x="339090" y="0"/>
                    </a:cubicBezTo>
                    <a:cubicBezTo>
                      <a:pt x="430530" y="0"/>
                      <a:pt x="510540" y="22860"/>
                      <a:pt x="559117" y="46672"/>
                    </a:cubicBezTo>
                    <a:lnTo>
                      <a:pt x="517207" y="215265"/>
                    </a:lnTo>
                    <a:cubicBezTo>
                      <a:pt x="481965" y="196215"/>
                      <a:pt x="413385" y="170497"/>
                      <a:pt x="346710" y="170497"/>
                    </a:cubicBezTo>
                    <a:cubicBezTo>
                      <a:pt x="287655" y="170497"/>
                      <a:pt x="253365" y="194310"/>
                      <a:pt x="253365" y="233363"/>
                    </a:cubicBezTo>
                    <a:cubicBezTo>
                      <a:pt x="253365" y="271463"/>
                      <a:pt x="283845" y="291465"/>
                      <a:pt x="380047" y="324802"/>
                    </a:cubicBezTo>
                    <a:cubicBezTo>
                      <a:pt x="529590" y="376238"/>
                      <a:pt x="590550" y="453390"/>
                      <a:pt x="591502" y="566738"/>
                    </a:cubicBezTo>
                    <a:cubicBezTo>
                      <a:pt x="591502" y="714375"/>
                      <a:pt x="477202" y="822008"/>
                      <a:pt x="253365" y="822008"/>
                    </a:cubicBezTo>
                    <a:cubicBezTo>
                      <a:pt x="150495" y="822008"/>
                      <a:pt x="59055" y="798195"/>
                      <a:pt x="0" y="765810"/>
                    </a:cubicBezTo>
                    <a:lnTo>
                      <a:pt x="44767" y="59150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41B0E8D8-7A55-625F-50FF-6DE32EA3A752}"/>
                  </a:ext>
                </a:extLst>
              </p:cNvPr>
              <p:cNvSpPr/>
              <p:nvPr/>
            </p:nvSpPr>
            <p:spPr>
              <a:xfrm>
                <a:off x="7648575" y="3026092"/>
                <a:ext cx="717232" cy="822007"/>
              </a:xfrm>
              <a:custGeom>
                <a:avLst/>
                <a:gdLst>
                  <a:gd name="connsiteX0" fmla="*/ 704850 w 717232"/>
                  <a:gd name="connsiteY0" fmla="*/ 615315 h 822007"/>
                  <a:gd name="connsiteX1" fmla="*/ 717232 w 717232"/>
                  <a:gd name="connsiteY1" fmla="*/ 804863 h 822007"/>
                  <a:gd name="connsiteX2" fmla="*/ 497205 w 717232"/>
                  <a:gd name="connsiteY2" fmla="*/ 804863 h 822007"/>
                  <a:gd name="connsiteX3" fmla="*/ 482918 w 717232"/>
                  <a:gd name="connsiteY3" fmla="*/ 725805 h 822007"/>
                  <a:gd name="connsiteX4" fmla="*/ 478155 w 717232"/>
                  <a:gd name="connsiteY4" fmla="*/ 725805 h 822007"/>
                  <a:gd name="connsiteX5" fmla="*/ 253365 w 717232"/>
                  <a:gd name="connsiteY5" fmla="*/ 822008 h 822007"/>
                  <a:gd name="connsiteX6" fmla="*/ 0 w 717232"/>
                  <a:gd name="connsiteY6" fmla="*/ 581025 h 822007"/>
                  <a:gd name="connsiteX7" fmla="*/ 460057 w 717232"/>
                  <a:gd name="connsiteY7" fmla="*/ 280988 h 822007"/>
                  <a:gd name="connsiteX8" fmla="*/ 460057 w 717232"/>
                  <a:gd name="connsiteY8" fmla="*/ 271463 h 822007"/>
                  <a:gd name="connsiteX9" fmla="*/ 317182 w 717232"/>
                  <a:gd name="connsiteY9" fmla="*/ 168593 h 822007"/>
                  <a:gd name="connsiteX10" fmla="*/ 100965 w 717232"/>
                  <a:gd name="connsiteY10" fmla="*/ 227648 h 822007"/>
                  <a:gd name="connsiteX11" fmla="*/ 56198 w 717232"/>
                  <a:gd name="connsiteY11" fmla="*/ 70485 h 822007"/>
                  <a:gd name="connsiteX12" fmla="*/ 360998 w 717232"/>
                  <a:gd name="connsiteY12" fmla="*/ 0 h 822007"/>
                  <a:gd name="connsiteX13" fmla="*/ 703898 w 717232"/>
                  <a:gd name="connsiteY13" fmla="*/ 340042 h 822007"/>
                  <a:gd name="connsiteX14" fmla="*/ 703898 w 717232"/>
                  <a:gd name="connsiteY14" fmla="*/ 615315 h 822007"/>
                  <a:gd name="connsiteX15" fmla="*/ 468630 w 717232"/>
                  <a:gd name="connsiteY15" fmla="*/ 434340 h 822007"/>
                  <a:gd name="connsiteX16" fmla="*/ 240982 w 717232"/>
                  <a:gd name="connsiteY16" fmla="*/ 558165 h 822007"/>
                  <a:gd name="connsiteX17" fmla="*/ 337185 w 717232"/>
                  <a:gd name="connsiteY17" fmla="*/ 651510 h 822007"/>
                  <a:gd name="connsiteX18" fmla="*/ 463868 w 717232"/>
                  <a:gd name="connsiteY18" fmla="*/ 561975 h 822007"/>
                  <a:gd name="connsiteX19" fmla="*/ 468630 w 717232"/>
                  <a:gd name="connsiteY19" fmla="*/ 520065 h 822007"/>
                  <a:gd name="connsiteX20" fmla="*/ 468630 w 717232"/>
                  <a:gd name="connsiteY20" fmla="*/ 434340 h 822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7232" h="822007">
                    <a:moveTo>
                      <a:pt x="704850" y="615315"/>
                    </a:moveTo>
                    <a:cubicBezTo>
                      <a:pt x="704850" y="688658"/>
                      <a:pt x="707707" y="761048"/>
                      <a:pt x="717232" y="804863"/>
                    </a:cubicBezTo>
                    <a:lnTo>
                      <a:pt x="497205" y="804863"/>
                    </a:lnTo>
                    <a:lnTo>
                      <a:pt x="482918" y="725805"/>
                    </a:lnTo>
                    <a:lnTo>
                      <a:pt x="478155" y="725805"/>
                    </a:lnTo>
                    <a:cubicBezTo>
                      <a:pt x="426720" y="788670"/>
                      <a:pt x="346710" y="822008"/>
                      <a:pt x="253365" y="822008"/>
                    </a:cubicBezTo>
                    <a:cubicBezTo>
                      <a:pt x="94298" y="822008"/>
                      <a:pt x="0" y="706755"/>
                      <a:pt x="0" y="581025"/>
                    </a:cubicBezTo>
                    <a:cubicBezTo>
                      <a:pt x="0" y="377190"/>
                      <a:pt x="182880" y="280988"/>
                      <a:pt x="460057" y="280988"/>
                    </a:cubicBezTo>
                    <a:lnTo>
                      <a:pt x="460057" y="271463"/>
                    </a:lnTo>
                    <a:cubicBezTo>
                      <a:pt x="460057" y="228600"/>
                      <a:pt x="437198" y="168593"/>
                      <a:pt x="317182" y="168593"/>
                    </a:cubicBezTo>
                    <a:cubicBezTo>
                      <a:pt x="237173" y="168593"/>
                      <a:pt x="152400" y="196215"/>
                      <a:pt x="100965" y="227648"/>
                    </a:cubicBezTo>
                    <a:lnTo>
                      <a:pt x="56198" y="70485"/>
                    </a:lnTo>
                    <a:cubicBezTo>
                      <a:pt x="110490" y="40005"/>
                      <a:pt x="218123" y="0"/>
                      <a:pt x="360998" y="0"/>
                    </a:cubicBezTo>
                    <a:cubicBezTo>
                      <a:pt x="622935" y="0"/>
                      <a:pt x="703898" y="154305"/>
                      <a:pt x="703898" y="340042"/>
                    </a:cubicBezTo>
                    <a:lnTo>
                      <a:pt x="703898" y="615315"/>
                    </a:lnTo>
                    <a:close/>
                    <a:moveTo>
                      <a:pt x="468630" y="434340"/>
                    </a:moveTo>
                    <a:cubicBezTo>
                      <a:pt x="340043" y="434340"/>
                      <a:pt x="240982" y="464820"/>
                      <a:pt x="240982" y="558165"/>
                    </a:cubicBezTo>
                    <a:cubicBezTo>
                      <a:pt x="240982" y="621030"/>
                      <a:pt x="282893" y="651510"/>
                      <a:pt x="337185" y="651510"/>
                    </a:cubicBezTo>
                    <a:cubicBezTo>
                      <a:pt x="396240" y="651510"/>
                      <a:pt x="447675" y="611505"/>
                      <a:pt x="463868" y="561975"/>
                    </a:cubicBezTo>
                    <a:cubicBezTo>
                      <a:pt x="466725" y="549593"/>
                      <a:pt x="468630" y="534353"/>
                      <a:pt x="468630" y="520065"/>
                    </a:cubicBezTo>
                    <a:lnTo>
                      <a:pt x="468630" y="4343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85A71071-7B95-D54C-7427-57C24E287C65}"/>
                  </a:ext>
                </a:extLst>
              </p:cNvPr>
              <p:cNvSpPr/>
              <p:nvPr/>
            </p:nvSpPr>
            <p:spPr>
              <a:xfrm>
                <a:off x="8400097" y="2673667"/>
                <a:ext cx="548639" cy="1157287"/>
              </a:xfrm>
              <a:custGeom>
                <a:avLst/>
                <a:gdLst>
                  <a:gd name="connsiteX0" fmla="*/ 103822 w 548639"/>
                  <a:gd name="connsiteY0" fmla="*/ 1157288 h 1157287"/>
                  <a:gd name="connsiteX1" fmla="*/ 103822 w 548639"/>
                  <a:gd name="connsiteY1" fmla="*/ 552450 h 1157287"/>
                  <a:gd name="connsiteX2" fmla="*/ 0 w 548639"/>
                  <a:gd name="connsiteY2" fmla="*/ 552450 h 1157287"/>
                  <a:gd name="connsiteX3" fmla="*/ 0 w 548639"/>
                  <a:gd name="connsiteY3" fmla="*/ 372428 h 1157287"/>
                  <a:gd name="connsiteX4" fmla="*/ 103822 w 548639"/>
                  <a:gd name="connsiteY4" fmla="*/ 372428 h 1157287"/>
                  <a:gd name="connsiteX5" fmla="*/ 103822 w 548639"/>
                  <a:gd name="connsiteY5" fmla="*/ 341948 h 1157287"/>
                  <a:gd name="connsiteX6" fmla="*/ 201930 w 548639"/>
                  <a:gd name="connsiteY6" fmla="*/ 79058 h 1157287"/>
                  <a:gd name="connsiteX7" fmla="*/ 420052 w 548639"/>
                  <a:gd name="connsiteY7" fmla="*/ 0 h 1157287"/>
                  <a:gd name="connsiteX8" fmla="*/ 548640 w 548639"/>
                  <a:gd name="connsiteY8" fmla="*/ 16193 h 1157287"/>
                  <a:gd name="connsiteX9" fmla="*/ 539115 w 548639"/>
                  <a:gd name="connsiteY9" fmla="*/ 203835 h 1157287"/>
                  <a:gd name="connsiteX10" fmla="*/ 461010 w 548639"/>
                  <a:gd name="connsiteY10" fmla="*/ 192405 h 1157287"/>
                  <a:gd name="connsiteX11" fmla="*/ 346710 w 548639"/>
                  <a:gd name="connsiteY11" fmla="*/ 332423 h 1157287"/>
                  <a:gd name="connsiteX12" fmla="*/ 346710 w 548639"/>
                  <a:gd name="connsiteY12" fmla="*/ 372428 h 1157287"/>
                  <a:gd name="connsiteX13" fmla="*/ 503872 w 548639"/>
                  <a:gd name="connsiteY13" fmla="*/ 372428 h 1157287"/>
                  <a:gd name="connsiteX14" fmla="*/ 503872 w 548639"/>
                  <a:gd name="connsiteY14" fmla="*/ 552450 h 1157287"/>
                  <a:gd name="connsiteX15" fmla="*/ 348615 w 548639"/>
                  <a:gd name="connsiteY15" fmla="*/ 552450 h 1157287"/>
                  <a:gd name="connsiteX16" fmla="*/ 348615 w 548639"/>
                  <a:gd name="connsiteY16" fmla="*/ 1157288 h 1157287"/>
                  <a:gd name="connsiteX17" fmla="*/ 103822 w 548639"/>
                  <a:gd name="connsiteY17" fmla="*/ 1157288 h 11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8639" h="1157287">
                    <a:moveTo>
                      <a:pt x="103822" y="1157288"/>
                    </a:moveTo>
                    <a:lnTo>
                      <a:pt x="103822" y="552450"/>
                    </a:lnTo>
                    <a:lnTo>
                      <a:pt x="0" y="552450"/>
                    </a:lnTo>
                    <a:lnTo>
                      <a:pt x="0" y="372428"/>
                    </a:lnTo>
                    <a:lnTo>
                      <a:pt x="103822" y="372428"/>
                    </a:lnTo>
                    <a:lnTo>
                      <a:pt x="103822" y="341948"/>
                    </a:lnTo>
                    <a:cubicBezTo>
                      <a:pt x="103822" y="247650"/>
                      <a:pt x="132397" y="142875"/>
                      <a:pt x="201930" y="79058"/>
                    </a:cubicBezTo>
                    <a:cubicBezTo>
                      <a:pt x="264795" y="20955"/>
                      <a:pt x="347663" y="0"/>
                      <a:pt x="420052" y="0"/>
                    </a:cubicBezTo>
                    <a:cubicBezTo>
                      <a:pt x="472440" y="0"/>
                      <a:pt x="514350" y="7620"/>
                      <a:pt x="548640" y="16193"/>
                    </a:cubicBezTo>
                    <a:lnTo>
                      <a:pt x="539115" y="203835"/>
                    </a:lnTo>
                    <a:cubicBezTo>
                      <a:pt x="518160" y="197168"/>
                      <a:pt x="492442" y="192405"/>
                      <a:pt x="461010" y="192405"/>
                    </a:cubicBezTo>
                    <a:cubicBezTo>
                      <a:pt x="381000" y="192405"/>
                      <a:pt x="346710" y="255270"/>
                      <a:pt x="346710" y="332423"/>
                    </a:cubicBezTo>
                    <a:lnTo>
                      <a:pt x="346710" y="372428"/>
                    </a:lnTo>
                    <a:lnTo>
                      <a:pt x="503872" y="372428"/>
                    </a:lnTo>
                    <a:lnTo>
                      <a:pt x="503872" y="552450"/>
                    </a:lnTo>
                    <a:lnTo>
                      <a:pt x="348615" y="552450"/>
                    </a:lnTo>
                    <a:lnTo>
                      <a:pt x="348615" y="1157288"/>
                    </a:lnTo>
                    <a:lnTo>
                      <a:pt x="103822" y="11572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63A2493F-4B7B-3BB4-F3A9-95E47AD5D9E6}"/>
                  </a:ext>
                </a:extLst>
              </p:cNvPr>
              <p:cNvSpPr/>
              <p:nvPr/>
            </p:nvSpPr>
            <p:spPr>
              <a:xfrm>
                <a:off x="8887777" y="3028950"/>
                <a:ext cx="745807" cy="817245"/>
              </a:xfrm>
              <a:custGeom>
                <a:avLst/>
                <a:gdLst>
                  <a:gd name="connsiteX0" fmla="*/ 233363 w 745807"/>
                  <a:gd name="connsiteY0" fmla="*/ 486728 h 817245"/>
                  <a:gd name="connsiteX1" fmla="*/ 454343 w 745807"/>
                  <a:gd name="connsiteY1" fmla="*/ 636270 h 817245"/>
                  <a:gd name="connsiteX2" fmla="*/ 670560 w 745807"/>
                  <a:gd name="connsiteY2" fmla="*/ 602933 h 817245"/>
                  <a:gd name="connsiteX3" fmla="*/ 702945 w 745807"/>
                  <a:gd name="connsiteY3" fmla="*/ 767715 h 817245"/>
                  <a:gd name="connsiteX4" fmla="*/ 419100 w 745807"/>
                  <a:gd name="connsiteY4" fmla="*/ 817245 h 817245"/>
                  <a:gd name="connsiteX5" fmla="*/ 0 w 745807"/>
                  <a:gd name="connsiteY5" fmla="*/ 418147 h 817245"/>
                  <a:gd name="connsiteX6" fmla="*/ 396240 w 745807"/>
                  <a:gd name="connsiteY6" fmla="*/ 0 h 817245"/>
                  <a:gd name="connsiteX7" fmla="*/ 745808 w 745807"/>
                  <a:gd name="connsiteY7" fmla="*/ 391478 h 817245"/>
                  <a:gd name="connsiteX8" fmla="*/ 738188 w 745807"/>
                  <a:gd name="connsiteY8" fmla="*/ 487680 h 817245"/>
                  <a:gd name="connsiteX9" fmla="*/ 233363 w 745807"/>
                  <a:gd name="connsiteY9" fmla="*/ 487680 h 817245"/>
                  <a:gd name="connsiteX10" fmla="*/ 521018 w 745807"/>
                  <a:gd name="connsiteY10" fmla="*/ 320040 h 817245"/>
                  <a:gd name="connsiteX11" fmla="*/ 382905 w 745807"/>
                  <a:gd name="connsiteY11" fmla="*/ 160973 h 817245"/>
                  <a:gd name="connsiteX12" fmla="*/ 232410 w 745807"/>
                  <a:gd name="connsiteY12" fmla="*/ 320040 h 817245"/>
                  <a:gd name="connsiteX13" fmla="*/ 521018 w 745807"/>
                  <a:gd name="connsiteY13" fmla="*/ 320040 h 81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5807" h="817245">
                    <a:moveTo>
                      <a:pt x="233363" y="486728"/>
                    </a:moveTo>
                    <a:cubicBezTo>
                      <a:pt x="240030" y="587693"/>
                      <a:pt x="340995" y="636270"/>
                      <a:pt x="454343" y="636270"/>
                    </a:cubicBezTo>
                    <a:cubicBezTo>
                      <a:pt x="538163" y="636270"/>
                      <a:pt x="604838" y="624840"/>
                      <a:pt x="670560" y="602933"/>
                    </a:cubicBezTo>
                    <a:lnTo>
                      <a:pt x="702945" y="767715"/>
                    </a:lnTo>
                    <a:cubicBezTo>
                      <a:pt x="622935" y="801053"/>
                      <a:pt x="524828" y="817245"/>
                      <a:pt x="419100" y="817245"/>
                    </a:cubicBezTo>
                    <a:cubicBezTo>
                      <a:pt x="152400" y="817245"/>
                      <a:pt x="0" y="662940"/>
                      <a:pt x="0" y="418147"/>
                    </a:cubicBezTo>
                    <a:cubicBezTo>
                      <a:pt x="0" y="219075"/>
                      <a:pt x="123825" y="0"/>
                      <a:pt x="396240" y="0"/>
                    </a:cubicBezTo>
                    <a:cubicBezTo>
                      <a:pt x="649605" y="0"/>
                      <a:pt x="745808" y="197167"/>
                      <a:pt x="745808" y="391478"/>
                    </a:cubicBezTo>
                    <a:cubicBezTo>
                      <a:pt x="745808" y="433388"/>
                      <a:pt x="741045" y="470535"/>
                      <a:pt x="738188" y="487680"/>
                    </a:cubicBezTo>
                    <a:lnTo>
                      <a:pt x="233363" y="487680"/>
                    </a:lnTo>
                    <a:close/>
                    <a:moveTo>
                      <a:pt x="521018" y="320040"/>
                    </a:moveTo>
                    <a:cubicBezTo>
                      <a:pt x="521018" y="260985"/>
                      <a:pt x="495300" y="160973"/>
                      <a:pt x="382905" y="160973"/>
                    </a:cubicBezTo>
                    <a:cubicBezTo>
                      <a:pt x="280035" y="160973"/>
                      <a:pt x="238125" y="255270"/>
                      <a:pt x="232410" y="320040"/>
                    </a:cubicBezTo>
                    <a:lnTo>
                      <a:pt x="521018" y="3200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74AB274-1523-87D2-4361-42D2CFFC8EF5}"/>
                  </a:ext>
                </a:extLst>
              </p:cNvPr>
              <p:cNvSpPr/>
              <p:nvPr/>
            </p:nvSpPr>
            <p:spPr>
              <a:xfrm>
                <a:off x="9638347" y="2834639"/>
                <a:ext cx="518159" cy="1012507"/>
              </a:xfrm>
              <a:custGeom>
                <a:avLst/>
                <a:gdLst>
                  <a:gd name="connsiteX0" fmla="*/ 342900 w 518159"/>
                  <a:gd name="connsiteY0" fmla="*/ 0 h 1012507"/>
                  <a:gd name="connsiteX1" fmla="*/ 342900 w 518159"/>
                  <a:gd name="connsiteY1" fmla="*/ 211455 h 1012507"/>
                  <a:gd name="connsiteX2" fmla="*/ 518160 w 518159"/>
                  <a:gd name="connsiteY2" fmla="*/ 211455 h 1012507"/>
                  <a:gd name="connsiteX3" fmla="*/ 518160 w 518159"/>
                  <a:gd name="connsiteY3" fmla="*/ 391478 h 1012507"/>
                  <a:gd name="connsiteX4" fmla="*/ 342900 w 518159"/>
                  <a:gd name="connsiteY4" fmla="*/ 391478 h 1012507"/>
                  <a:gd name="connsiteX5" fmla="*/ 342900 w 518159"/>
                  <a:gd name="connsiteY5" fmla="*/ 675323 h 1012507"/>
                  <a:gd name="connsiteX6" fmla="*/ 439102 w 518159"/>
                  <a:gd name="connsiteY6" fmla="*/ 813435 h 1012507"/>
                  <a:gd name="connsiteX7" fmla="*/ 511492 w 518159"/>
                  <a:gd name="connsiteY7" fmla="*/ 806768 h 1012507"/>
                  <a:gd name="connsiteX8" fmla="*/ 513397 w 518159"/>
                  <a:gd name="connsiteY8" fmla="*/ 991553 h 1012507"/>
                  <a:gd name="connsiteX9" fmla="*/ 356235 w 518159"/>
                  <a:gd name="connsiteY9" fmla="*/ 1012507 h 1012507"/>
                  <a:gd name="connsiteX10" fmla="*/ 171450 w 518159"/>
                  <a:gd name="connsiteY10" fmla="*/ 944880 h 1012507"/>
                  <a:gd name="connsiteX11" fmla="*/ 103822 w 518159"/>
                  <a:gd name="connsiteY11" fmla="*/ 712470 h 1012507"/>
                  <a:gd name="connsiteX12" fmla="*/ 103822 w 518159"/>
                  <a:gd name="connsiteY12" fmla="*/ 391478 h 1012507"/>
                  <a:gd name="connsiteX13" fmla="*/ 0 w 518159"/>
                  <a:gd name="connsiteY13" fmla="*/ 391478 h 1012507"/>
                  <a:gd name="connsiteX14" fmla="*/ 0 w 518159"/>
                  <a:gd name="connsiteY14" fmla="*/ 211455 h 1012507"/>
                  <a:gd name="connsiteX15" fmla="*/ 103822 w 518159"/>
                  <a:gd name="connsiteY15" fmla="*/ 211455 h 1012507"/>
                  <a:gd name="connsiteX16" fmla="*/ 103822 w 518159"/>
                  <a:gd name="connsiteY16" fmla="*/ 65723 h 1012507"/>
                  <a:gd name="connsiteX17" fmla="*/ 342900 w 518159"/>
                  <a:gd name="connsiteY17" fmla="*/ 0 h 101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18159" h="1012507">
                    <a:moveTo>
                      <a:pt x="342900" y="0"/>
                    </a:moveTo>
                    <a:lnTo>
                      <a:pt x="342900" y="211455"/>
                    </a:lnTo>
                    <a:lnTo>
                      <a:pt x="518160" y="211455"/>
                    </a:lnTo>
                    <a:lnTo>
                      <a:pt x="518160" y="391478"/>
                    </a:lnTo>
                    <a:lnTo>
                      <a:pt x="342900" y="391478"/>
                    </a:lnTo>
                    <a:lnTo>
                      <a:pt x="342900" y="675323"/>
                    </a:lnTo>
                    <a:cubicBezTo>
                      <a:pt x="342900" y="769620"/>
                      <a:pt x="366713" y="813435"/>
                      <a:pt x="439102" y="813435"/>
                    </a:cubicBezTo>
                    <a:cubicBezTo>
                      <a:pt x="472440" y="813435"/>
                      <a:pt x="488632" y="811530"/>
                      <a:pt x="511492" y="806768"/>
                    </a:cubicBezTo>
                    <a:lnTo>
                      <a:pt x="513397" y="991553"/>
                    </a:lnTo>
                    <a:cubicBezTo>
                      <a:pt x="482917" y="1002982"/>
                      <a:pt x="423863" y="1012507"/>
                      <a:pt x="356235" y="1012507"/>
                    </a:cubicBezTo>
                    <a:cubicBezTo>
                      <a:pt x="277177" y="1012507"/>
                      <a:pt x="211455" y="984885"/>
                      <a:pt x="171450" y="944880"/>
                    </a:cubicBezTo>
                    <a:cubicBezTo>
                      <a:pt x="126682" y="898207"/>
                      <a:pt x="103822" y="822960"/>
                      <a:pt x="103822" y="712470"/>
                    </a:cubicBezTo>
                    <a:lnTo>
                      <a:pt x="103822" y="391478"/>
                    </a:lnTo>
                    <a:lnTo>
                      <a:pt x="0" y="391478"/>
                    </a:lnTo>
                    <a:lnTo>
                      <a:pt x="0" y="211455"/>
                    </a:lnTo>
                    <a:lnTo>
                      <a:pt x="103822" y="211455"/>
                    </a:lnTo>
                    <a:lnTo>
                      <a:pt x="103822" y="65723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11D9A14-6270-3235-CE45-D0F1464EB81C}"/>
                  </a:ext>
                </a:extLst>
              </p:cNvPr>
              <p:cNvSpPr/>
              <p:nvPr/>
            </p:nvSpPr>
            <p:spPr>
              <a:xfrm>
                <a:off x="10185082" y="3046095"/>
                <a:ext cx="824865" cy="1139189"/>
              </a:xfrm>
              <a:custGeom>
                <a:avLst/>
                <a:gdLst>
                  <a:gd name="connsiteX0" fmla="*/ 271463 w 824865"/>
                  <a:gd name="connsiteY0" fmla="*/ 0 h 1139189"/>
                  <a:gd name="connsiteX1" fmla="*/ 388620 w 824865"/>
                  <a:gd name="connsiteY1" fmla="*/ 386715 h 1139189"/>
                  <a:gd name="connsiteX2" fmla="*/ 426720 w 824865"/>
                  <a:gd name="connsiteY2" fmla="*/ 532447 h 1139189"/>
                  <a:gd name="connsiteX3" fmla="*/ 433388 w 824865"/>
                  <a:gd name="connsiteY3" fmla="*/ 532447 h 1139189"/>
                  <a:gd name="connsiteX4" fmla="*/ 466726 w 824865"/>
                  <a:gd name="connsiteY4" fmla="*/ 384810 h 1139189"/>
                  <a:gd name="connsiteX5" fmla="*/ 564832 w 824865"/>
                  <a:gd name="connsiteY5" fmla="*/ 0 h 1139189"/>
                  <a:gd name="connsiteX6" fmla="*/ 824865 w 824865"/>
                  <a:gd name="connsiteY6" fmla="*/ 0 h 1139189"/>
                  <a:gd name="connsiteX7" fmla="*/ 641985 w 824865"/>
                  <a:gd name="connsiteY7" fmla="*/ 516255 h 1139189"/>
                  <a:gd name="connsiteX8" fmla="*/ 365760 w 824865"/>
                  <a:gd name="connsiteY8" fmla="*/ 1031558 h 1139189"/>
                  <a:gd name="connsiteX9" fmla="*/ 131445 w 824865"/>
                  <a:gd name="connsiteY9" fmla="*/ 1139190 h 1139189"/>
                  <a:gd name="connsiteX10" fmla="*/ 78105 w 824865"/>
                  <a:gd name="connsiteY10" fmla="*/ 933450 h 1139189"/>
                  <a:gd name="connsiteX11" fmla="*/ 183832 w 824865"/>
                  <a:gd name="connsiteY11" fmla="*/ 891540 h 1139189"/>
                  <a:gd name="connsiteX12" fmla="*/ 284797 w 824865"/>
                  <a:gd name="connsiteY12" fmla="*/ 793433 h 1139189"/>
                  <a:gd name="connsiteX13" fmla="*/ 298132 w 824865"/>
                  <a:gd name="connsiteY13" fmla="*/ 758190 h 1139189"/>
                  <a:gd name="connsiteX14" fmla="*/ 288607 w 824865"/>
                  <a:gd name="connsiteY14" fmla="*/ 718185 h 1139189"/>
                  <a:gd name="connsiteX15" fmla="*/ 0 w 824865"/>
                  <a:gd name="connsiteY15" fmla="*/ 0 h 1139189"/>
                  <a:gd name="connsiteX16" fmla="*/ 271463 w 824865"/>
                  <a:gd name="connsiteY16" fmla="*/ 0 h 1139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24865" h="1139189">
                    <a:moveTo>
                      <a:pt x="271463" y="0"/>
                    </a:moveTo>
                    <a:lnTo>
                      <a:pt x="388620" y="386715"/>
                    </a:lnTo>
                    <a:cubicBezTo>
                      <a:pt x="401003" y="431483"/>
                      <a:pt x="417195" y="490538"/>
                      <a:pt x="426720" y="532447"/>
                    </a:cubicBezTo>
                    <a:lnTo>
                      <a:pt x="433388" y="532447"/>
                    </a:lnTo>
                    <a:cubicBezTo>
                      <a:pt x="442913" y="489585"/>
                      <a:pt x="456247" y="431483"/>
                      <a:pt x="466726" y="384810"/>
                    </a:cubicBezTo>
                    <a:lnTo>
                      <a:pt x="564832" y="0"/>
                    </a:lnTo>
                    <a:lnTo>
                      <a:pt x="824865" y="0"/>
                    </a:lnTo>
                    <a:lnTo>
                      <a:pt x="641985" y="516255"/>
                    </a:lnTo>
                    <a:cubicBezTo>
                      <a:pt x="529590" y="828675"/>
                      <a:pt x="454343" y="952500"/>
                      <a:pt x="365760" y="1031558"/>
                    </a:cubicBezTo>
                    <a:cubicBezTo>
                      <a:pt x="281940" y="1104900"/>
                      <a:pt x="192405" y="1132523"/>
                      <a:pt x="131445" y="1139190"/>
                    </a:cubicBezTo>
                    <a:lnTo>
                      <a:pt x="78105" y="933450"/>
                    </a:lnTo>
                    <a:cubicBezTo>
                      <a:pt x="108585" y="926783"/>
                      <a:pt x="146685" y="912495"/>
                      <a:pt x="183832" y="891540"/>
                    </a:cubicBezTo>
                    <a:cubicBezTo>
                      <a:pt x="220980" y="872490"/>
                      <a:pt x="262890" y="832485"/>
                      <a:pt x="284797" y="793433"/>
                    </a:cubicBezTo>
                    <a:cubicBezTo>
                      <a:pt x="292418" y="781050"/>
                      <a:pt x="298132" y="767715"/>
                      <a:pt x="298132" y="758190"/>
                    </a:cubicBezTo>
                    <a:cubicBezTo>
                      <a:pt x="298132" y="748665"/>
                      <a:pt x="296228" y="737235"/>
                      <a:pt x="288607" y="718185"/>
                    </a:cubicBezTo>
                    <a:lnTo>
                      <a:pt x="0" y="0"/>
                    </a:lnTo>
                    <a:lnTo>
                      <a:pt x="271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0" name="Subtitle 2">
            <a:extLst>
              <a:ext uri="{FF2B5EF4-FFF2-40B4-BE49-F238E27FC236}">
                <a16:creationId xmlns:a16="http://schemas.microsoft.com/office/drawing/2014/main" id="{C1C5923D-3720-3508-FCF1-7565F41A7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899" y="913674"/>
            <a:ext cx="10466388" cy="461082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59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AB24FF-5009-D50F-E94E-D888C2EB9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764"/>
          <a:stretch/>
        </p:blipFill>
        <p:spPr>
          <a:xfrm rot="5400000" flipH="1">
            <a:off x="1769320" y="-1769320"/>
            <a:ext cx="6858000" cy="1039664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1C70C3-6693-A34F-BF6E-DF6C7F8797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1919" y="447383"/>
            <a:ext cx="2045742" cy="31757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C921098-49FA-1365-F841-EA6899E23C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11579" y="5577596"/>
            <a:ext cx="7940873" cy="12973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52113B-2764-E599-5164-D5FA460A69B6}"/>
              </a:ext>
            </a:extLst>
          </p:cNvPr>
          <p:cNvSpPr/>
          <p:nvPr userDrawn="1"/>
        </p:nvSpPr>
        <p:spPr>
          <a:xfrm rot="5400000">
            <a:off x="3483894" y="-612924"/>
            <a:ext cx="45719" cy="5178494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696C9D-E3BB-1E57-FDFC-FE31BA6B7BC1}"/>
              </a:ext>
            </a:extLst>
          </p:cNvPr>
          <p:cNvSpPr/>
          <p:nvPr userDrawn="1"/>
        </p:nvSpPr>
        <p:spPr>
          <a:xfrm rot="5400000">
            <a:off x="3481817" y="2172701"/>
            <a:ext cx="49872" cy="5135592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17ED43-CA85-D9CA-29AC-6D986E712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19" y="2044902"/>
            <a:ext cx="6272784" cy="2614614"/>
          </a:xfrm>
          <a:prstGeom prst="rect">
            <a:avLst/>
          </a:prstGeom>
        </p:spPr>
        <p:txBody>
          <a:bodyPr anchor="ctr"/>
          <a:lstStyle>
            <a:lvl1pPr>
              <a:defRPr lang="en-US" sz="5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2695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6F26AAD-9643-994B-91EF-C5EAD8A61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764"/>
          <a:stretch/>
        </p:blipFill>
        <p:spPr>
          <a:xfrm rot="5400000" flipH="1">
            <a:off x="1769320" y="-1769320"/>
            <a:ext cx="6858000" cy="1039664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1C70C3-6693-A34F-BF6E-DF6C7F8797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1919" y="447383"/>
            <a:ext cx="2045742" cy="31757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6649D3C-E03B-F2A0-50E8-D91144CD4D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11579" y="5577596"/>
            <a:ext cx="7940873" cy="12973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DA43C6-EDBA-8B29-EB09-70779C248FA1}"/>
              </a:ext>
            </a:extLst>
          </p:cNvPr>
          <p:cNvSpPr/>
          <p:nvPr userDrawn="1"/>
        </p:nvSpPr>
        <p:spPr>
          <a:xfrm rot="5400000">
            <a:off x="3483894" y="-612924"/>
            <a:ext cx="45719" cy="5178494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EFA224-034B-1BBA-5A77-944874F9EB25}"/>
              </a:ext>
            </a:extLst>
          </p:cNvPr>
          <p:cNvSpPr/>
          <p:nvPr userDrawn="1"/>
        </p:nvSpPr>
        <p:spPr>
          <a:xfrm rot="5400000">
            <a:off x="3481817" y="2172701"/>
            <a:ext cx="49872" cy="5135592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C2340D-4335-D4F7-C084-083E8859D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19" y="2044902"/>
            <a:ext cx="6272784" cy="2614614"/>
          </a:xfrm>
          <a:prstGeom prst="rect">
            <a:avLst/>
          </a:prstGeom>
        </p:spPr>
        <p:txBody>
          <a:bodyPr anchor="ctr"/>
          <a:lstStyle>
            <a:lvl1pPr>
              <a:defRPr lang="en-US" sz="5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3995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6F26AAD-9643-994B-91EF-C5EAD8A61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764"/>
          <a:stretch/>
        </p:blipFill>
        <p:spPr>
          <a:xfrm rot="5400000" flipH="1">
            <a:off x="1769320" y="-1769320"/>
            <a:ext cx="6858000" cy="1039664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1C70C3-6693-A34F-BF6E-DF6C7F8797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1919" y="447383"/>
            <a:ext cx="2045742" cy="31757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1BABD97-BC9D-4D0D-265D-89D314B51A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11579" y="5577596"/>
            <a:ext cx="7940873" cy="12973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818DC1-0223-8257-7028-D8D02DE43A1A}"/>
              </a:ext>
            </a:extLst>
          </p:cNvPr>
          <p:cNvSpPr/>
          <p:nvPr userDrawn="1"/>
        </p:nvSpPr>
        <p:spPr>
          <a:xfrm rot="5400000">
            <a:off x="3483894" y="-612924"/>
            <a:ext cx="45719" cy="5178494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77718E-211E-69B7-2DC4-45B416D894C9}"/>
              </a:ext>
            </a:extLst>
          </p:cNvPr>
          <p:cNvSpPr/>
          <p:nvPr userDrawn="1"/>
        </p:nvSpPr>
        <p:spPr>
          <a:xfrm rot="5400000">
            <a:off x="3481817" y="2172701"/>
            <a:ext cx="49872" cy="5135592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A6F1F4-6AC1-008F-17CC-ECF32AF24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19" y="2044902"/>
            <a:ext cx="6272784" cy="2614614"/>
          </a:xfrm>
          <a:prstGeom prst="rect">
            <a:avLst/>
          </a:prstGeom>
        </p:spPr>
        <p:txBody>
          <a:bodyPr anchor="ctr"/>
          <a:lstStyle>
            <a:lvl1pPr>
              <a:defRPr lang="en-US" sz="5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436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6F26AAD-9643-994B-91EF-C5EAD8A61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764"/>
          <a:stretch/>
        </p:blipFill>
        <p:spPr>
          <a:xfrm rot="5400000" flipH="1">
            <a:off x="1769320" y="-1769320"/>
            <a:ext cx="6858000" cy="1039664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1C70C3-6693-A34F-BF6E-DF6C7F8797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1919" y="447383"/>
            <a:ext cx="2045742" cy="31757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F7173ED-3464-A302-BD28-15B61DD930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11579" y="5577596"/>
            <a:ext cx="7940873" cy="12973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7E6E86-8B11-AF54-5633-683C3879B268}"/>
              </a:ext>
            </a:extLst>
          </p:cNvPr>
          <p:cNvSpPr/>
          <p:nvPr userDrawn="1"/>
        </p:nvSpPr>
        <p:spPr>
          <a:xfrm rot="5400000">
            <a:off x="3483894" y="-612924"/>
            <a:ext cx="45719" cy="5178494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2A73A5-3A1A-4D07-FB67-25AFDB969D97}"/>
              </a:ext>
            </a:extLst>
          </p:cNvPr>
          <p:cNvSpPr/>
          <p:nvPr userDrawn="1"/>
        </p:nvSpPr>
        <p:spPr>
          <a:xfrm rot="5400000">
            <a:off x="3481817" y="2172701"/>
            <a:ext cx="49872" cy="5135592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A7C743-D429-492F-4813-C3F274FAA1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19" y="2044902"/>
            <a:ext cx="6272784" cy="2614614"/>
          </a:xfrm>
          <a:prstGeom prst="rect">
            <a:avLst/>
          </a:prstGeom>
        </p:spPr>
        <p:txBody>
          <a:bodyPr anchor="ctr"/>
          <a:lstStyle>
            <a:lvl1pPr>
              <a:defRPr lang="en-US" sz="5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3360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6F26AAD-9643-994B-91EF-C5EAD8A612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764"/>
          <a:stretch/>
        </p:blipFill>
        <p:spPr>
          <a:xfrm rot="5400000" flipH="1">
            <a:off x="1769320" y="-1769320"/>
            <a:ext cx="6858000" cy="1039664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1C70C3-6693-A34F-BF6E-DF6C7F8797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1919" y="447383"/>
            <a:ext cx="2045742" cy="31757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CD28ECD-D739-B912-60B3-FD22A838EE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11579" y="5577596"/>
            <a:ext cx="7940873" cy="12973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0E6B09-38C9-664A-FB79-FE290B250A1A}"/>
              </a:ext>
            </a:extLst>
          </p:cNvPr>
          <p:cNvSpPr/>
          <p:nvPr userDrawn="1"/>
        </p:nvSpPr>
        <p:spPr>
          <a:xfrm rot="5400000">
            <a:off x="3483894" y="-612924"/>
            <a:ext cx="45719" cy="5178494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CAD291-FF79-FD90-2728-F61BCF139FF3}"/>
              </a:ext>
            </a:extLst>
          </p:cNvPr>
          <p:cNvSpPr/>
          <p:nvPr userDrawn="1"/>
        </p:nvSpPr>
        <p:spPr>
          <a:xfrm rot="5400000">
            <a:off x="3481817" y="2172701"/>
            <a:ext cx="49872" cy="5135592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5B1BC0-BCDB-D031-7DD4-6D1CE5E82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19" y="2044902"/>
            <a:ext cx="6272784" cy="2614614"/>
          </a:xfrm>
          <a:prstGeom prst="rect">
            <a:avLst/>
          </a:prstGeom>
        </p:spPr>
        <p:txBody>
          <a:bodyPr anchor="ctr"/>
          <a:lstStyle>
            <a:lvl1pPr>
              <a:defRPr lang="en-US" sz="5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8788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E8AE29-560E-3203-B0FB-066254C3E8FB}"/>
              </a:ext>
            </a:extLst>
          </p:cNvPr>
          <p:cNvSpPr/>
          <p:nvPr userDrawn="1"/>
        </p:nvSpPr>
        <p:spPr>
          <a:xfrm>
            <a:off x="0" y="0"/>
            <a:ext cx="8372475" cy="6868799"/>
          </a:xfrm>
          <a:custGeom>
            <a:avLst/>
            <a:gdLst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9619 w 8379619"/>
              <a:gd name="connsiteY2" fmla="*/ 6858000 h 6858000"/>
              <a:gd name="connsiteX3" fmla="*/ 0 w 8379619"/>
              <a:gd name="connsiteY3" fmla="*/ 6858000 h 6858000"/>
              <a:gd name="connsiteX4" fmla="*/ 0 w 8379619"/>
              <a:gd name="connsiteY4" fmla="*/ 0 h 6858000"/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0 h 6858000"/>
              <a:gd name="connsiteX1" fmla="*/ 6322220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0 h 6858000"/>
              <a:gd name="connsiteX1" fmla="*/ 6307932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2477"/>
              <a:gd name="connsiteY0" fmla="*/ 0 h 6858000"/>
              <a:gd name="connsiteX1" fmla="*/ 6307932 w 8372477"/>
              <a:gd name="connsiteY1" fmla="*/ 0 h 6858000"/>
              <a:gd name="connsiteX2" fmla="*/ 8372475 w 8372477"/>
              <a:gd name="connsiteY2" fmla="*/ 2121694 h 6858000"/>
              <a:gd name="connsiteX3" fmla="*/ 6886576 w 8372477"/>
              <a:gd name="connsiteY3" fmla="*/ 6843713 h 6858000"/>
              <a:gd name="connsiteX4" fmla="*/ 0 w 8372477"/>
              <a:gd name="connsiteY4" fmla="*/ 6858000 h 6858000"/>
              <a:gd name="connsiteX5" fmla="*/ 0 w 8372477"/>
              <a:gd name="connsiteY5" fmla="*/ 0 h 6858000"/>
              <a:gd name="connsiteX0" fmla="*/ 0 w 8372480"/>
              <a:gd name="connsiteY0" fmla="*/ 0 h 6858000"/>
              <a:gd name="connsiteX1" fmla="*/ 6307932 w 8372480"/>
              <a:gd name="connsiteY1" fmla="*/ 0 h 6858000"/>
              <a:gd name="connsiteX2" fmla="*/ 8372475 w 8372480"/>
              <a:gd name="connsiteY2" fmla="*/ 2121694 h 6858000"/>
              <a:gd name="connsiteX3" fmla="*/ 6886576 w 8372480"/>
              <a:gd name="connsiteY3" fmla="*/ 6843713 h 6858000"/>
              <a:gd name="connsiteX4" fmla="*/ 0 w 8372480"/>
              <a:gd name="connsiteY4" fmla="*/ 6858000 h 6858000"/>
              <a:gd name="connsiteX5" fmla="*/ 0 w 8372480"/>
              <a:gd name="connsiteY5" fmla="*/ 0 h 6858000"/>
              <a:gd name="connsiteX0" fmla="*/ 0 w 8372475"/>
              <a:gd name="connsiteY0" fmla="*/ 0 h 6858000"/>
              <a:gd name="connsiteX1" fmla="*/ 6307932 w 8372475"/>
              <a:gd name="connsiteY1" fmla="*/ 0 h 6858000"/>
              <a:gd name="connsiteX2" fmla="*/ 8372475 w 8372475"/>
              <a:gd name="connsiteY2" fmla="*/ 2121694 h 6858000"/>
              <a:gd name="connsiteX3" fmla="*/ 6886576 w 8372475"/>
              <a:gd name="connsiteY3" fmla="*/ 6843713 h 6858000"/>
              <a:gd name="connsiteX4" fmla="*/ 0 w 8372475"/>
              <a:gd name="connsiteY4" fmla="*/ 6858000 h 6858000"/>
              <a:gd name="connsiteX5" fmla="*/ 0 w 837247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2475" h="6858000">
                <a:moveTo>
                  <a:pt x="0" y="0"/>
                </a:moveTo>
                <a:lnTo>
                  <a:pt x="6307932" y="0"/>
                </a:lnTo>
                <a:lnTo>
                  <a:pt x="8372475" y="2121694"/>
                </a:lnTo>
                <a:lnTo>
                  <a:pt x="6886576" y="684371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87721E-0423-92DC-A10F-2004BFC34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19" y="2044902"/>
            <a:ext cx="6272784" cy="2614614"/>
          </a:xfrm>
          <a:prstGeom prst="rect">
            <a:avLst/>
          </a:prstGeom>
        </p:spPr>
        <p:txBody>
          <a:bodyPr anchor="ctr"/>
          <a:lstStyle>
            <a:lvl1pPr>
              <a:defRPr lang="en-US" sz="5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Section Title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9B9D09-3FAF-9612-CE84-88389BFE08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919" y="447383"/>
            <a:ext cx="2045742" cy="31757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13FD7CA-3699-0F0D-D964-996C632EA2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11579" y="5577596"/>
            <a:ext cx="7940873" cy="12973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E04C56-AFB2-4855-CA02-4A4C2807C948}"/>
              </a:ext>
            </a:extLst>
          </p:cNvPr>
          <p:cNvSpPr/>
          <p:nvPr userDrawn="1"/>
        </p:nvSpPr>
        <p:spPr>
          <a:xfrm rot="5400000">
            <a:off x="3483894" y="-612924"/>
            <a:ext cx="45719" cy="5178494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B2AA9-5ECF-A2AF-FB48-B48363AD8ABA}"/>
              </a:ext>
            </a:extLst>
          </p:cNvPr>
          <p:cNvSpPr/>
          <p:nvPr userDrawn="1"/>
        </p:nvSpPr>
        <p:spPr>
          <a:xfrm rot="5400000">
            <a:off x="3481817" y="2172701"/>
            <a:ext cx="49872" cy="5135592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1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E8AE29-560E-3203-B0FB-066254C3E8FB}"/>
              </a:ext>
            </a:extLst>
          </p:cNvPr>
          <p:cNvSpPr/>
          <p:nvPr userDrawn="1"/>
        </p:nvSpPr>
        <p:spPr>
          <a:xfrm>
            <a:off x="0" y="0"/>
            <a:ext cx="8372475" cy="6868799"/>
          </a:xfrm>
          <a:custGeom>
            <a:avLst/>
            <a:gdLst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9619 w 8379619"/>
              <a:gd name="connsiteY2" fmla="*/ 6858000 h 6858000"/>
              <a:gd name="connsiteX3" fmla="*/ 0 w 8379619"/>
              <a:gd name="connsiteY3" fmla="*/ 6858000 h 6858000"/>
              <a:gd name="connsiteX4" fmla="*/ 0 w 8379619"/>
              <a:gd name="connsiteY4" fmla="*/ 0 h 6858000"/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0 h 6858000"/>
              <a:gd name="connsiteX1" fmla="*/ 8379619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7144 h 6865144"/>
              <a:gd name="connsiteX1" fmla="*/ 6365082 w 8379619"/>
              <a:gd name="connsiteY1" fmla="*/ 0 h 6865144"/>
              <a:gd name="connsiteX2" fmla="*/ 8372475 w 8379619"/>
              <a:gd name="connsiteY2" fmla="*/ 2128838 h 6865144"/>
              <a:gd name="connsiteX3" fmla="*/ 8379619 w 8379619"/>
              <a:gd name="connsiteY3" fmla="*/ 6865144 h 6865144"/>
              <a:gd name="connsiteX4" fmla="*/ 0 w 8379619"/>
              <a:gd name="connsiteY4" fmla="*/ 6865144 h 6865144"/>
              <a:gd name="connsiteX5" fmla="*/ 0 w 8379619"/>
              <a:gd name="connsiteY5" fmla="*/ 7144 h 6865144"/>
              <a:gd name="connsiteX0" fmla="*/ 0 w 8379619"/>
              <a:gd name="connsiteY0" fmla="*/ 0 h 6858000"/>
              <a:gd name="connsiteX1" fmla="*/ 6322220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9619"/>
              <a:gd name="connsiteY0" fmla="*/ 0 h 6858000"/>
              <a:gd name="connsiteX1" fmla="*/ 6307932 w 8379619"/>
              <a:gd name="connsiteY1" fmla="*/ 0 h 6858000"/>
              <a:gd name="connsiteX2" fmla="*/ 8372475 w 8379619"/>
              <a:gd name="connsiteY2" fmla="*/ 2121694 h 6858000"/>
              <a:gd name="connsiteX3" fmla="*/ 8379619 w 8379619"/>
              <a:gd name="connsiteY3" fmla="*/ 6858000 h 6858000"/>
              <a:gd name="connsiteX4" fmla="*/ 0 w 8379619"/>
              <a:gd name="connsiteY4" fmla="*/ 6858000 h 6858000"/>
              <a:gd name="connsiteX5" fmla="*/ 0 w 8379619"/>
              <a:gd name="connsiteY5" fmla="*/ 0 h 6858000"/>
              <a:gd name="connsiteX0" fmla="*/ 0 w 8372477"/>
              <a:gd name="connsiteY0" fmla="*/ 0 h 6858000"/>
              <a:gd name="connsiteX1" fmla="*/ 6307932 w 8372477"/>
              <a:gd name="connsiteY1" fmla="*/ 0 h 6858000"/>
              <a:gd name="connsiteX2" fmla="*/ 8372475 w 8372477"/>
              <a:gd name="connsiteY2" fmla="*/ 2121694 h 6858000"/>
              <a:gd name="connsiteX3" fmla="*/ 6886576 w 8372477"/>
              <a:gd name="connsiteY3" fmla="*/ 6843713 h 6858000"/>
              <a:gd name="connsiteX4" fmla="*/ 0 w 8372477"/>
              <a:gd name="connsiteY4" fmla="*/ 6858000 h 6858000"/>
              <a:gd name="connsiteX5" fmla="*/ 0 w 8372477"/>
              <a:gd name="connsiteY5" fmla="*/ 0 h 6858000"/>
              <a:gd name="connsiteX0" fmla="*/ 0 w 8372480"/>
              <a:gd name="connsiteY0" fmla="*/ 0 h 6858000"/>
              <a:gd name="connsiteX1" fmla="*/ 6307932 w 8372480"/>
              <a:gd name="connsiteY1" fmla="*/ 0 h 6858000"/>
              <a:gd name="connsiteX2" fmla="*/ 8372475 w 8372480"/>
              <a:gd name="connsiteY2" fmla="*/ 2121694 h 6858000"/>
              <a:gd name="connsiteX3" fmla="*/ 6886576 w 8372480"/>
              <a:gd name="connsiteY3" fmla="*/ 6843713 h 6858000"/>
              <a:gd name="connsiteX4" fmla="*/ 0 w 8372480"/>
              <a:gd name="connsiteY4" fmla="*/ 6858000 h 6858000"/>
              <a:gd name="connsiteX5" fmla="*/ 0 w 8372480"/>
              <a:gd name="connsiteY5" fmla="*/ 0 h 6858000"/>
              <a:gd name="connsiteX0" fmla="*/ 0 w 8372475"/>
              <a:gd name="connsiteY0" fmla="*/ 0 h 6858000"/>
              <a:gd name="connsiteX1" fmla="*/ 6307932 w 8372475"/>
              <a:gd name="connsiteY1" fmla="*/ 0 h 6858000"/>
              <a:gd name="connsiteX2" fmla="*/ 8372475 w 8372475"/>
              <a:gd name="connsiteY2" fmla="*/ 2121694 h 6858000"/>
              <a:gd name="connsiteX3" fmla="*/ 6886576 w 8372475"/>
              <a:gd name="connsiteY3" fmla="*/ 6843713 h 6858000"/>
              <a:gd name="connsiteX4" fmla="*/ 0 w 8372475"/>
              <a:gd name="connsiteY4" fmla="*/ 6858000 h 6858000"/>
              <a:gd name="connsiteX5" fmla="*/ 0 w 837247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2475" h="6858000">
                <a:moveTo>
                  <a:pt x="0" y="0"/>
                </a:moveTo>
                <a:lnTo>
                  <a:pt x="6307932" y="0"/>
                </a:lnTo>
                <a:lnTo>
                  <a:pt x="8372475" y="2121694"/>
                </a:lnTo>
                <a:lnTo>
                  <a:pt x="6886576" y="684371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87721E-0423-92DC-A10F-2004BFC34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919" y="2044902"/>
            <a:ext cx="6272784" cy="2614614"/>
          </a:xfrm>
          <a:prstGeom prst="rect">
            <a:avLst/>
          </a:prstGeom>
        </p:spPr>
        <p:txBody>
          <a:bodyPr anchor="ctr"/>
          <a:lstStyle>
            <a:lvl1pPr>
              <a:defRPr lang="en-US" sz="5000" b="1" i="0" cap="all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Section Title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9B9D09-3FAF-9612-CE84-88389BFE08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919" y="447383"/>
            <a:ext cx="2045742" cy="31757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13FD7CA-3699-0F0D-D964-996C632EA2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11579" y="5577596"/>
            <a:ext cx="7940873" cy="12973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E04C56-AFB2-4855-CA02-4A4C2807C948}"/>
              </a:ext>
            </a:extLst>
          </p:cNvPr>
          <p:cNvSpPr/>
          <p:nvPr userDrawn="1"/>
        </p:nvSpPr>
        <p:spPr>
          <a:xfrm rot="5400000">
            <a:off x="3483894" y="-612924"/>
            <a:ext cx="45719" cy="5178494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B2AA9-5ECF-A2AF-FB48-B48363AD8ABA}"/>
              </a:ext>
            </a:extLst>
          </p:cNvPr>
          <p:cNvSpPr/>
          <p:nvPr userDrawn="1"/>
        </p:nvSpPr>
        <p:spPr>
          <a:xfrm rot="5400000">
            <a:off x="3481817" y="2172701"/>
            <a:ext cx="49872" cy="5135592"/>
          </a:xfrm>
          <a:prstGeom prst="rect">
            <a:avLst/>
          </a:prstGeom>
          <a:solidFill>
            <a:srgbClr val="A61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8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A19C2-C198-BA83-6D18-1CE726029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59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B3C9BF-E9FA-2F45-9AA6-D0C86C34C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02AC5727-4EBC-693D-F34F-C109D9B69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88" y="1740583"/>
            <a:ext cx="10466858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" name="Title Placeholder 54">
            <a:extLst>
              <a:ext uri="{FF2B5EF4-FFF2-40B4-BE49-F238E27FC236}">
                <a16:creationId xmlns:a16="http://schemas.microsoft.com/office/drawing/2014/main" id="{71E063DA-5667-CBFD-568C-4BA1A9517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9" y="371749"/>
            <a:ext cx="10466858" cy="9933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27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712" r:id="rId3"/>
    <p:sldLayoutId id="2147483724" r:id="rId4"/>
    <p:sldLayoutId id="2147483730" r:id="rId5"/>
    <p:sldLayoutId id="2147483725" r:id="rId6"/>
    <p:sldLayoutId id="2147483726" r:id="rId7"/>
    <p:sldLayoutId id="2147483693" r:id="rId8"/>
    <p:sldLayoutId id="2147483745" r:id="rId9"/>
    <p:sldLayoutId id="2147483747" r:id="rId10"/>
    <p:sldLayoutId id="2147483748" r:id="rId11"/>
    <p:sldLayoutId id="2147483746" r:id="rId12"/>
    <p:sldLayoutId id="2147483728" r:id="rId13"/>
    <p:sldLayoutId id="2147483727" r:id="rId14"/>
    <p:sldLayoutId id="2147483731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3" r:id="rId25"/>
    <p:sldLayoutId id="2147483744" r:id="rId26"/>
    <p:sldLayoutId id="2147483694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pos="7129">
          <p15:clr>
            <a:srgbClr val="F26B43"/>
          </p15:clr>
        </p15:guide>
        <p15:guide id="7" orient="horz" pos="232">
          <p15:clr>
            <a:srgbClr val="F26B43"/>
          </p15:clr>
        </p15:guide>
        <p15:guide id="8" orient="horz" pos="1094">
          <p15:clr>
            <a:srgbClr val="F26B43"/>
          </p15:clr>
        </p15:guide>
        <p15:guide id="9" orient="horz" pos="3838">
          <p15:clr>
            <a:srgbClr val="F26B43"/>
          </p15:clr>
        </p15:guide>
        <p15:guide id="14" pos="3704">
          <p15:clr>
            <a:srgbClr val="F26B43"/>
          </p15:clr>
        </p15:guide>
        <p15:guide id="15" pos="39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.mp3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tags" Target="../tags/tag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5.xml"/><Relationship Id="rId5" Type="http://schemas.openxmlformats.org/officeDocument/2006/relationships/image" Target="../media/image47.pn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.xml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blacklinesafety.com/contact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openxmlformats.org/officeDocument/2006/relationships/hyperlink" Target="mailto:support@blacklinesafety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7B1F09-A5DE-4D3D-F979-2793F0870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781698F-8B2D-6CB8-404A-B045E673D5D3}"/>
              </a:ext>
            </a:extLst>
          </p:cNvPr>
          <p:cNvSpPr txBox="1"/>
          <p:nvPr/>
        </p:nvSpPr>
        <p:spPr>
          <a:xfrm>
            <a:off x="405714" y="2779191"/>
            <a:ext cx="4558172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4400" b="1" cap="all">
                <a:solidFill>
                  <a:srgbClr val="000000"/>
                </a:solidFill>
                <a:latin typeface="Arial" panose="020B0604020202020204"/>
              </a:rPr>
              <a:t>LONER MOBILE VERSION 2.0.0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2557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1B2A4-AFA2-37F9-FA6B-40BBF8D4E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57708-B64A-B6B1-B93D-E98A88C9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Arial"/>
              </a:rPr>
              <a:t>Loner Mobile APP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8F49E-E428-50A0-78C1-798F7B26ED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95AC481-EE72-60DF-38AB-F8604F74F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Settings</a:t>
            </a:r>
          </a:p>
        </p:txBody>
      </p:sp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E0C13036-FBF9-033A-02FE-08818CE8E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881" y="1561180"/>
            <a:ext cx="2078899" cy="4635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D630050F-BF42-6CAA-E9AC-163B50475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183" y="1527802"/>
            <a:ext cx="2084596" cy="46257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0C1B47-6EFC-4A22-5921-0FC2F1AAF620}"/>
              </a:ext>
            </a:extLst>
          </p:cNvPr>
          <p:cNvSpPr txBox="1"/>
          <p:nvPr/>
        </p:nvSpPr>
        <p:spPr>
          <a:xfrm>
            <a:off x="642474" y="2440480"/>
            <a:ext cx="2288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Segoe UI" panose="020B0502040204020203" pitchFamily="34" charset="0"/>
                <a:ea typeface="Arial Regular" charset="0"/>
                <a:cs typeface="Segoe UI" panose="020B0502040204020203" pitchFamily="34" charset="0"/>
              </a:rPr>
              <a:t>Start/stop monitoring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63799-94EA-14A3-5A7A-B39CECF47F87}"/>
              </a:ext>
            </a:extLst>
          </p:cNvPr>
          <p:cNvSpPr txBox="1"/>
          <p:nvPr/>
        </p:nvSpPr>
        <p:spPr>
          <a:xfrm>
            <a:off x="594990" y="3319227"/>
            <a:ext cx="239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Segoe UI" panose="020B0502040204020203" pitchFamily="34" charset="0"/>
                <a:ea typeface="Arial Regular" charset="0"/>
                <a:cs typeface="Segoe UI" panose="020B0502040204020203" pitchFamily="34" charset="0"/>
              </a:rPr>
              <a:t>Check in timer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B03684-A9FC-B6B5-CF3A-12468ED00EC1}"/>
              </a:ext>
            </a:extLst>
          </p:cNvPr>
          <p:cNvSpPr txBox="1"/>
          <p:nvPr/>
        </p:nvSpPr>
        <p:spPr>
          <a:xfrm>
            <a:off x="667088" y="4416807"/>
            <a:ext cx="239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Segoe UI" panose="020B0502040204020203" pitchFamily="34" charset="0"/>
                <a:ea typeface="Arial Regular" charset="0"/>
                <a:cs typeface="Segoe UI" panose="020B0502040204020203" pitchFamily="34" charset="0"/>
              </a:rPr>
              <a:t>Check-in button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9BC8A8-D43B-6F0C-5CC1-38C9EE26D32C}"/>
              </a:ext>
            </a:extLst>
          </p:cNvPr>
          <p:cNvSpPr txBox="1"/>
          <p:nvPr/>
        </p:nvSpPr>
        <p:spPr>
          <a:xfrm>
            <a:off x="976562" y="5511944"/>
            <a:ext cx="2393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Segoe UI" panose="020B0502040204020203" pitchFamily="34" charset="0"/>
                <a:ea typeface="Arial Regular" charset="0"/>
                <a:cs typeface="Segoe UI" panose="020B0502040204020203" pitchFamily="34" charset="0"/>
              </a:rPr>
              <a:t>SOS slider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E49D6C-EAF3-E0A4-BA1B-63981D9C225F}"/>
              </a:ext>
            </a:extLst>
          </p:cNvPr>
          <p:cNvSpPr txBox="1"/>
          <p:nvPr/>
        </p:nvSpPr>
        <p:spPr>
          <a:xfrm>
            <a:off x="865620" y="1431933"/>
            <a:ext cx="2842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Segoe UI" panose="020B0502040204020203" pitchFamily="34" charset="0"/>
                <a:ea typeface="Arial Regular" charset="0"/>
                <a:cs typeface="Segoe UI" panose="020B0502040204020203" pitchFamily="34" charset="0"/>
              </a:rPr>
              <a:t>View settings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70C778B-072D-544F-5505-98BE2EACE10E}"/>
              </a:ext>
            </a:extLst>
          </p:cNvPr>
          <p:cNvCxnSpPr>
            <a:cxnSpLocks/>
          </p:cNvCxnSpPr>
          <p:nvPr/>
        </p:nvCxnSpPr>
        <p:spPr>
          <a:xfrm flipV="1">
            <a:off x="4721436" y="1532295"/>
            <a:ext cx="0" cy="267409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  <a:head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678745-44A2-A335-ED84-45B4DBE321F1}"/>
              </a:ext>
            </a:extLst>
          </p:cNvPr>
          <p:cNvCxnSpPr>
            <a:cxnSpLocks/>
          </p:cNvCxnSpPr>
          <p:nvPr/>
        </p:nvCxnSpPr>
        <p:spPr>
          <a:xfrm>
            <a:off x="2071640" y="1562539"/>
            <a:ext cx="2673404" cy="0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762181-95EB-5DDC-1704-6AD828067A7F}"/>
              </a:ext>
            </a:extLst>
          </p:cNvPr>
          <p:cNvCxnSpPr>
            <a:cxnSpLocks/>
          </p:cNvCxnSpPr>
          <p:nvPr/>
        </p:nvCxnSpPr>
        <p:spPr>
          <a:xfrm>
            <a:off x="4513917" y="2023777"/>
            <a:ext cx="3986" cy="566616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  <a:head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955819-E5EE-8AD0-5CF3-B2272722138F}"/>
              </a:ext>
            </a:extLst>
          </p:cNvPr>
          <p:cNvCxnSpPr>
            <a:cxnSpLocks/>
          </p:cNvCxnSpPr>
          <p:nvPr/>
        </p:nvCxnSpPr>
        <p:spPr>
          <a:xfrm flipH="1">
            <a:off x="1861441" y="3470524"/>
            <a:ext cx="1010885" cy="0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  <a:head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C4D60B-A00C-D6B1-08D1-6A896F94B7F3}"/>
              </a:ext>
            </a:extLst>
          </p:cNvPr>
          <p:cNvCxnSpPr>
            <a:cxnSpLocks/>
          </p:cNvCxnSpPr>
          <p:nvPr/>
        </p:nvCxnSpPr>
        <p:spPr>
          <a:xfrm flipH="1">
            <a:off x="1999428" y="5665215"/>
            <a:ext cx="735709" cy="0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  <a:head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8281F0-03CB-12C2-3B18-904B4D607639}"/>
              </a:ext>
            </a:extLst>
          </p:cNvPr>
          <p:cNvCxnSpPr>
            <a:cxnSpLocks/>
          </p:cNvCxnSpPr>
          <p:nvPr/>
        </p:nvCxnSpPr>
        <p:spPr>
          <a:xfrm flipV="1">
            <a:off x="2523055" y="2570854"/>
            <a:ext cx="1996062" cy="10585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AA74C6-D0B1-31E6-BADE-1498EE38D2E9}"/>
              </a:ext>
            </a:extLst>
          </p:cNvPr>
          <p:cNvCxnSpPr>
            <a:cxnSpLocks/>
          </p:cNvCxnSpPr>
          <p:nvPr/>
        </p:nvCxnSpPr>
        <p:spPr>
          <a:xfrm flipH="1">
            <a:off x="2117809" y="4570793"/>
            <a:ext cx="1010885" cy="0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  <a:head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59CE6C-B2C9-7B22-33BC-3AAA678B6A10}"/>
              </a:ext>
            </a:extLst>
          </p:cNvPr>
          <p:cNvCxnSpPr>
            <a:cxnSpLocks/>
          </p:cNvCxnSpPr>
          <p:nvPr/>
        </p:nvCxnSpPr>
        <p:spPr>
          <a:xfrm>
            <a:off x="2781153" y="2085790"/>
            <a:ext cx="0" cy="144836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  <a:head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DC0643-0832-DA7C-DA18-B0AC7604169E}"/>
              </a:ext>
            </a:extLst>
          </p:cNvPr>
          <p:cNvCxnSpPr>
            <a:cxnSpLocks/>
          </p:cNvCxnSpPr>
          <p:nvPr/>
        </p:nvCxnSpPr>
        <p:spPr>
          <a:xfrm>
            <a:off x="8694262" y="4353767"/>
            <a:ext cx="666000" cy="962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  <a:head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80DA79-60E0-03EE-6D4A-FECC52C601CC}"/>
              </a:ext>
            </a:extLst>
          </p:cNvPr>
          <p:cNvCxnSpPr>
            <a:cxnSpLocks/>
          </p:cNvCxnSpPr>
          <p:nvPr/>
        </p:nvCxnSpPr>
        <p:spPr>
          <a:xfrm>
            <a:off x="8702364" y="4622046"/>
            <a:ext cx="671125" cy="0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  <a:head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1419C0-6F97-FABD-B0C4-D9EC35BBA6BF}"/>
              </a:ext>
            </a:extLst>
          </p:cNvPr>
          <p:cNvCxnSpPr>
            <a:cxnSpLocks/>
          </p:cNvCxnSpPr>
          <p:nvPr/>
        </p:nvCxnSpPr>
        <p:spPr>
          <a:xfrm>
            <a:off x="8702868" y="4863453"/>
            <a:ext cx="671125" cy="0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  <a:head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864353-89ED-AA29-AD07-6C8A63235E36}"/>
              </a:ext>
            </a:extLst>
          </p:cNvPr>
          <p:cNvCxnSpPr>
            <a:cxnSpLocks/>
          </p:cNvCxnSpPr>
          <p:nvPr/>
        </p:nvCxnSpPr>
        <p:spPr>
          <a:xfrm>
            <a:off x="8700279" y="5123723"/>
            <a:ext cx="671125" cy="0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  <a:head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40FB487-ECAB-690C-13DE-590511A84F62}"/>
              </a:ext>
            </a:extLst>
          </p:cNvPr>
          <p:cNvCxnSpPr>
            <a:cxnSpLocks/>
          </p:cNvCxnSpPr>
          <p:nvPr/>
        </p:nvCxnSpPr>
        <p:spPr>
          <a:xfrm>
            <a:off x="1567710" y="2196725"/>
            <a:ext cx="1212904" cy="10582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018CE7-0CDD-4495-9312-46FD2E81720A}"/>
              </a:ext>
            </a:extLst>
          </p:cNvPr>
          <p:cNvSpPr txBox="1"/>
          <p:nvPr/>
        </p:nvSpPr>
        <p:spPr>
          <a:xfrm>
            <a:off x="2767313" y="998800"/>
            <a:ext cx="194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Segoe UI" panose="020B0502040204020203" pitchFamily="34" charset="0"/>
                <a:ea typeface="Arial Regular" charset="0"/>
                <a:cs typeface="Segoe UI" panose="020B0502040204020203" pitchFamily="34" charset="0"/>
              </a:rPr>
              <a:t>Main Screen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6D2A99-0540-D958-AD97-A005217C8F68}"/>
              </a:ext>
            </a:extLst>
          </p:cNvPr>
          <p:cNvSpPr/>
          <p:nvPr/>
        </p:nvSpPr>
        <p:spPr>
          <a:xfrm>
            <a:off x="7083917" y="998800"/>
            <a:ext cx="1659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Arial Regular" charset="0"/>
                <a:cs typeface="Arial Regular" charset="0"/>
              </a:rPr>
              <a:t>Settings Page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1C4418-FCA0-B1D9-A7C8-2A5881E3B564}"/>
              </a:ext>
            </a:extLst>
          </p:cNvPr>
          <p:cNvSpPr txBox="1"/>
          <p:nvPr/>
        </p:nvSpPr>
        <p:spPr>
          <a:xfrm>
            <a:off x="9491342" y="4134112"/>
            <a:ext cx="2967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Regular" charset="0"/>
                <a:ea typeface="Arial Regular" charset="0"/>
                <a:cs typeface="Arial Regular" charset="0"/>
              </a:rPr>
              <a:t>View/edit configuration profile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D6082C-C865-948F-8287-493BB4270F77}"/>
              </a:ext>
            </a:extLst>
          </p:cNvPr>
          <p:cNvSpPr txBox="1"/>
          <p:nvPr/>
        </p:nvSpPr>
        <p:spPr>
          <a:xfrm>
            <a:off x="9492961" y="5063423"/>
            <a:ext cx="194034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latin typeface="Arial Regular"/>
                <a:ea typeface="Arial Regular" charset="0"/>
                <a:cs typeface="Arial Regular" charset="0"/>
              </a:rPr>
              <a:t>Your app version and Blackline's privacy policy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FF8D60-D51A-29DC-77F8-657857A3EE1F}"/>
              </a:ext>
            </a:extLst>
          </p:cNvPr>
          <p:cNvSpPr txBox="1"/>
          <p:nvPr/>
        </p:nvSpPr>
        <p:spPr>
          <a:xfrm>
            <a:off x="9491342" y="4748009"/>
            <a:ext cx="1940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 Regular" charset="0"/>
                <a:ea typeface="Arial Regular" charset="0"/>
                <a:cs typeface="Arial Regular" charset="0"/>
              </a:rPr>
              <a:t>View device history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37B4E-FAB1-2B2A-05A6-1619FFFE0C1E}"/>
              </a:ext>
            </a:extLst>
          </p:cNvPr>
          <p:cNvSpPr txBox="1"/>
          <p:nvPr/>
        </p:nvSpPr>
        <p:spPr>
          <a:xfrm>
            <a:off x="9491342" y="4451182"/>
            <a:ext cx="2450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 Regular" charset="0"/>
                <a:ea typeface="Arial Regular" charset="0"/>
                <a:cs typeface="Arial Regular" charset="0"/>
              </a:rPr>
              <a:t>Pair a Bluetooth device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AFAEA-6F54-326A-1BCD-AFD99B47B36C}"/>
              </a:ext>
            </a:extLst>
          </p:cNvPr>
          <p:cNvSpPr txBox="1"/>
          <p:nvPr/>
        </p:nvSpPr>
        <p:spPr>
          <a:xfrm>
            <a:off x="802265" y="1885603"/>
            <a:ext cx="2842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Segoe UI" panose="020B0502040204020203" pitchFamily="34" charset="0"/>
                <a:ea typeface="Arial Regular" charset="0"/>
                <a:cs typeface="Segoe UI" panose="020B0502040204020203" pitchFamily="34" charset="0"/>
              </a:rPr>
              <a:t>Accessory Battery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839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98B6A-5C74-DB27-1543-A88F8BE30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7C71-775B-4190-3EBF-C8163549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STARTING YOUR SHIFT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181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DA192-F52D-F28B-1F0F-72D621F09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B54ED21-6F2A-EA40-A0F9-EB3DFD5A2BFE}"/>
              </a:ext>
            </a:extLst>
          </p:cNvPr>
          <p:cNvGrpSpPr/>
          <p:nvPr/>
        </p:nvGrpSpPr>
        <p:grpSpPr>
          <a:xfrm>
            <a:off x="7917420" y="1176346"/>
            <a:ext cx="2152910" cy="2253576"/>
            <a:chOff x="6500176" y="1882564"/>
            <a:chExt cx="1143196" cy="11966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483DB7-4F79-034F-9E29-AEFEDF733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176" y="1882564"/>
              <a:ext cx="1143196" cy="1196649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96A5B2C-A71D-7943-BEE4-D8AB9480195C}"/>
                </a:ext>
              </a:extLst>
            </p:cNvPr>
            <p:cNvSpPr/>
            <p:nvPr/>
          </p:nvSpPr>
          <p:spPr>
            <a:xfrm>
              <a:off x="6763694" y="2149158"/>
              <a:ext cx="601991" cy="640591"/>
            </a:xfrm>
            <a:prstGeom prst="ellipse">
              <a:avLst/>
            </a:prstGeom>
            <a:solidFill>
              <a:srgbClr val="3F9C35"/>
            </a:solidFill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C1F914-44D7-E6A3-7961-DC92060AA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Arial"/>
              </a:rPr>
              <a:t>Turning on your accessory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B586E-6C85-228E-9E02-13051C8614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3899" y="1506522"/>
            <a:ext cx="4825793" cy="11098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b="1" dirty="0"/>
              <a:t>How to Pair the SOS Button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Press and hold the button for 10 seconds</a:t>
            </a:r>
            <a:br>
              <a:rPr lang="en-US" dirty="0"/>
            </a:br>
            <a:endParaRPr lang="en-US" dirty="0"/>
          </a:p>
          <a:p>
            <a:r>
              <a:rPr lang="en-US" dirty="0"/>
              <a:t>Based on your phone’s audio and visual settings: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The button will </a:t>
            </a:r>
            <a:r>
              <a:rPr lang="en-US" b="1" dirty="0"/>
              <a:t>chirp once</a:t>
            </a:r>
            <a:endParaRPr lang="en-US" dirty="0"/>
          </a:p>
          <a:p>
            <a:pPr lvl="1"/>
            <a:r>
              <a:rPr lang="en-US" dirty="0"/>
              <a:t>A </a:t>
            </a:r>
            <a:r>
              <a:rPr lang="en-US" b="1" dirty="0"/>
              <a:t>green light will blink every 10 seconds</a:t>
            </a:r>
            <a:r>
              <a:rPr lang="en-US" dirty="0"/>
              <a:t> until pairing is complete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6519-8756-C4FC-1139-3F2DEA5A3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53A8EA-91D7-066F-BEE9-E25C4E681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44" y="1534086"/>
            <a:ext cx="4222104" cy="422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463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878B3-E04D-5524-C971-C93543972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6B57-EF00-78C8-A453-B749C44CB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Arial"/>
              </a:rPr>
              <a:t>Pairing accessories to loner mobile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D7A9-00B2-7E25-BD06-9F4DC19CF14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1506522"/>
            <a:ext cx="5249068" cy="471139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b="1" dirty="0"/>
              <a:t>Connecting Your SOS Button via Bluetooth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Tap the Bluetooth icon</a:t>
            </a:r>
            <a:r>
              <a:rPr lang="en-US" dirty="0"/>
              <a:t> at the top of the Loner Mobile app to begin scanning for nearby devices.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From the list of available devices, </a:t>
            </a:r>
            <a:r>
              <a:rPr lang="en-US" b="1" dirty="0"/>
              <a:t>select your SOS Button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Devices are sorted by proximity — </a:t>
            </a:r>
            <a:r>
              <a:rPr lang="en-US" b="1" dirty="0"/>
              <a:t>yours should appear at the top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Once selected, the pairing process will begin automatically.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74A55-A5D4-2159-A03E-07D964BBA7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B9218D03-F5B3-94D3-24C1-8F92A6DD5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938" y="1121393"/>
            <a:ext cx="2484704" cy="5056808"/>
          </a:xfrm>
          <a:prstGeom prst="rect">
            <a:avLst/>
          </a:prstGeom>
        </p:spPr>
      </p:pic>
      <p:pic>
        <p:nvPicPr>
          <p:cNvPr id="11" name="Picture 10" descr="A screenshot of a phone&#10;&#10;AI-generated content may be incorrect.">
            <a:extLst>
              <a:ext uri="{FF2B5EF4-FFF2-40B4-BE49-F238E27FC236}">
                <a16:creationId xmlns:a16="http://schemas.microsoft.com/office/drawing/2014/main" id="{0E770CE3-F22A-AAA8-CC9F-0BADBFBD6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8887" y="1119720"/>
            <a:ext cx="2429214" cy="50584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3379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B70EC-40F2-D3B9-43B5-E1F2CCDF2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A345B-2EB1-0F81-6D2C-6ED7E3D3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Arial"/>
              </a:rPr>
              <a:t>Start monitoring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CC747-3441-BEFF-F904-8D25817ABFC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3566" y="1954742"/>
            <a:ext cx="4291179" cy="294851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b="1" dirty="0"/>
              <a:t>How to Start Monitoring with Loner Mobile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Press the </a:t>
            </a:r>
            <a:r>
              <a:rPr lang="en-US" sz="2000" b="1" dirty="0"/>
              <a:t>Power </a:t>
            </a:r>
            <a:r>
              <a:rPr lang="en-US" sz="2000" dirty="0"/>
              <a:t>button.</a:t>
            </a:r>
            <a:endParaRPr lang="en-US" sz="20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Tap </a:t>
            </a:r>
            <a:r>
              <a:rPr lang="en-US" sz="2000" b="1" dirty="0"/>
              <a:t>Start Monitoring</a:t>
            </a:r>
            <a:r>
              <a:rPr lang="en-US" sz="2000" dirty="0"/>
              <a:t> in the app. Loner Mobile will connect to Blackline Live.</a:t>
            </a:r>
            <a:endParaRPr lang="en-US" sz="20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Once connected, </a:t>
            </a:r>
            <a:r>
              <a:rPr lang="en-US" sz="2000" b="1" dirty="0"/>
              <a:t>your safety is actively being monitored.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4591B-B7D6-0E9B-0583-D8F0D12979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A screen shot of a device&#10;&#10;AI-generated content may be incorrect.">
            <a:extLst>
              <a:ext uri="{FF2B5EF4-FFF2-40B4-BE49-F238E27FC236}">
                <a16:creationId xmlns:a16="http://schemas.microsoft.com/office/drawing/2014/main" id="{1B43DC14-48C2-9D31-A1DF-13190B4D1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459" y="1123197"/>
            <a:ext cx="2429214" cy="5087060"/>
          </a:xfrm>
          <a:prstGeom prst="rect">
            <a:avLst/>
          </a:prstGeom>
        </p:spPr>
      </p:pic>
      <p:pic>
        <p:nvPicPr>
          <p:cNvPr id="8" name="Picture 7" descr="A screen shot of a check in&#10;&#10;AI-generated content may be incorrect.">
            <a:extLst>
              <a:ext uri="{FF2B5EF4-FFF2-40B4-BE49-F238E27FC236}">
                <a16:creationId xmlns:a16="http://schemas.microsoft.com/office/drawing/2014/main" id="{B8029215-11CD-644B-B437-C4E24E466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7387" y="1123197"/>
            <a:ext cx="2419688" cy="5077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5252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FC3CD-23C2-F4F5-EF06-4123685F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2B8E3-9A80-6508-D25C-D986C4D91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DURING YOUR SHIFT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1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47BE2-EAFC-1246-CBE9-6E04715D7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29FDEB-5C0C-7B34-D925-0FDB1D53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During your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3CB54-58B8-B9BB-381F-6D710C0078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16B2A-F3D9-7555-EA67-4C73A666A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29805" y="2071724"/>
            <a:ext cx="6881855" cy="27096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b="1" dirty="0"/>
              <a:t>Alert Options</a:t>
            </a:r>
          </a:p>
          <a:p>
            <a:r>
              <a:rPr lang="en-US" sz="2000" dirty="0"/>
              <a:t>Empower your team with immediate access to request help through multiple alert options: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SOS Alert:</a:t>
            </a:r>
            <a:r>
              <a:rPr lang="en-US" sz="2000" dirty="0"/>
              <a:t> A manual panic button that sends an immediate distress signal to your monitoring team.</a:t>
            </a:r>
            <a:endParaRPr lang="en-US" sz="2000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Silent SOS:</a:t>
            </a:r>
            <a:r>
              <a:rPr lang="en-US" sz="2000" dirty="0"/>
              <a:t> Discreetly request help without drawing attention, ideal for high-risk or sensitive situations.</a:t>
            </a:r>
            <a:endParaRPr lang="en-US" sz="2000" dirty="0"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CA" sz="2400" dirty="0">
              <a:cs typeface="Arial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A87532A-C92B-9D90-2A5F-55D0A160F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Instant SOS and Silent SOS Alerts</a:t>
            </a:r>
          </a:p>
        </p:txBody>
      </p:sp>
      <p:pic>
        <p:nvPicPr>
          <p:cNvPr id="9" name="Picture 8" descr="A screen shot of a phone&#10;&#10;AI-generated content may be incorrect.">
            <a:extLst>
              <a:ext uri="{FF2B5EF4-FFF2-40B4-BE49-F238E27FC236}">
                <a16:creationId xmlns:a16="http://schemas.microsoft.com/office/drawing/2014/main" id="{4D56F008-0D74-3767-C029-FB252A175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213" y="1663578"/>
            <a:ext cx="2152650" cy="4410075"/>
          </a:xfrm>
          <a:prstGeom prst="rect">
            <a:avLst/>
          </a:prstGeom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B3678C40-66C4-42A8-2194-DFEA43ECC80D}"/>
              </a:ext>
            </a:extLst>
          </p:cNvPr>
          <p:cNvSpPr txBox="1">
            <a:spLocks/>
          </p:cNvSpPr>
          <p:nvPr/>
        </p:nvSpPr>
        <p:spPr>
          <a:xfrm>
            <a:off x="5493921" y="4955231"/>
            <a:ext cx="2142556" cy="3825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Click the Play button to hear the SOS Alert sound.</a:t>
            </a:r>
            <a:endParaRPr lang="en-US" sz="1400" dirty="0">
              <a:cs typeface="Arial"/>
            </a:endParaRPr>
          </a:p>
        </p:txBody>
      </p:sp>
      <p:pic>
        <p:nvPicPr>
          <p:cNvPr id="7" name="SOS Audio">
            <a:hlinkClick r:id="" action="ppaction://media"/>
            <a:extLst>
              <a:ext uri="{FF2B5EF4-FFF2-40B4-BE49-F238E27FC236}">
                <a16:creationId xmlns:a16="http://schemas.microsoft.com/office/drawing/2014/main" id="{991CE0D4-2517-E0C4-0945-3D627A3DF7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9805" y="4781380"/>
            <a:ext cx="730250" cy="730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92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1411B-0F12-0DD7-77C2-AA3202D11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FC674E-7B7D-5E08-183F-A4B5FDE83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During your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FB741-B88C-514B-A42F-2445A3340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87536B-8E4D-0425-31A8-6FA992F836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78290" y="1664663"/>
            <a:ext cx="6881855" cy="46475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b="1" dirty="0">
                <a:cs typeface="Arial"/>
              </a:rPr>
              <a:t>Missed Check-in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The check-in timer counts down and displays the time remaining until your next check-in. When a check-in is required, a pending alarm sounds. If the pending alarm is not acknowledged within the set time, it will then create a </a:t>
            </a:r>
            <a:r>
              <a:rPr lang="en-US" sz="2000" b="1" dirty="0">
                <a:cs typeface="Arial"/>
              </a:rPr>
              <a:t>high urgency notification</a:t>
            </a:r>
            <a:r>
              <a:rPr lang="en-US" sz="2000" dirty="0">
                <a:cs typeface="Arial"/>
              </a:rPr>
              <a:t>, which will be sent to the monitoring personnel.</a:t>
            </a:r>
          </a:p>
          <a:p>
            <a:r>
              <a:rPr lang="en-US" sz="2000" b="1" dirty="0">
                <a:ea typeface="+mn-lt"/>
                <a:cs typeface="+mn-lt"/>
              </a:rPr>
              <a:t>No-Motion Alert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An alarm will be automatically triggered if the user becomes unresponsive or motionless. The device worn on the person </a:t>
            </a:r>
            <a:r>
              <a:rPr lang="en-US" sz="2000" b="1" dirty="0">
                <a:ea typeface="+mn-lt"/>
                <a:cs typeface="+mn-lt"/>
              </a:rPr>
              <a:t>detects lack of movement</a:t>
            </a:r>
            <a:r>
              <a:rPr lang="en-US" sz="2000" dirty="0">
                <a:ea typeface="+mn-lt"/>
                <a:cs typeface="+mn-lt"/>
              </a:rPr>
              <a:t>, providing a critical safety feature for lone workers or those in hazardous environments.</a:t>
            </a:r>
          </a:p>
          <a:p>
            <a:endParaRPr lang="en-US" sz="2000" dirty="0">
              <a:cs typeface="Arial"/>
            </a:endParaRPr>
          </a:p>
          <a:p>
            <a:endParaRPr lang="en-CA" sz="2400" dirty="0">
              <a:cs typeface="Arial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7C66FBA-4EEC-7C51-2522-59AAE93D42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Missed Check-In and No-Motion Alerts</a:t>
            </a:r>
          </a:p>
        </p:txBody>
      </p:sp>
      <p:pic>
        <p:nvPicPr>
          <p:cNvPr id="9" name="Picture 8" descr="A screen shot of a phone&#10;&#10;AI-generated content may be incorrect.">
            <a:extLst>
              <a:ext uri="{FF2B5EF4-FFF2-40B4-BE49-F238E27FC236}">
                <a16:creationId xmlns:a16="http://schemas.microsoft.com/office/drawing/2014/main" id="{7A9AF9EE-43FC-8A61-910F-AA14EB108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213" y="1663578"/>
            <a:ext cx="2152650" cy="4410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393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681B2-530D-AD2B-6F2E-5AEE8E1B4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F737F5-A2F3-1895-7149-07004A55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During your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0077E-24D7-C1B6-090D-57B83EA874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9A167D-CC1B-5639-D599-B76C109F03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69696" y="1431933"/>
            <a:ext cx="4407034" cy="3078283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a smartphone is attached to a worker’s body, it can </a:t>
            </a:r>
            <a:r>
              <a:rPr lang="en-US" sz="2000" b="1" dirty="0"/>
              <a:t>continuously detect movement </a:t>
            </a:r>
            <a:r>
              <a:rPr lang="en-US" sz="2000" dirty="0"/>
              <a:t>to monitor their activity.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the worker stops moving for a specified period—suggesting a fall, unconsciousness, or injury—the phone will </a:t>
            </a:r>
            <a:r>
              <a:rPr lang="en-US" sz="2000" b="1" dirty="0"/>
              <a:t>trigger a pending no-motion alert</a:t>
            </a:r>
            <a:r>
              <a:rPr lang="en-US" sz="2000" dirty="0"/>
              <a:t> that can be cancelled if movement resumes.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8D93814-A351-0230-CF09-BF6D75AAF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 Motion Detection</a:t>
            </a:r>
          </a:p>
        </p:txBody>
      </p:sp>
      <p:pic>
        <p:nvPicPr>
          <p:cNvPr id="2" name="Picture 1" descr="A screenshot of a phone&#10;&#10;AI-generated content may be incorrect.">
            <a:extLst>
              <a:ext uri="{FF2B5EF4-FFF2-40B4-BE49-F238E27FC236}">
                <a16:creationId xmlns:a16="http://schemas.microsoft.com/office/drawing/2014/main" id="{C6E447B2-2C0C-9716-6C02-E0606D3DF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80" y="1439333"/>
            <a:ext cx="2001182" cy="431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red sign with a white figure in a circle and a black text&#10;&#10;AI-generated content may be incorrect.">
            <a:extLst>
              <a:ext uri="{FF2B5EF4-FFF2-40B4-BE49-F238E27FC236}">
                <a16:creationId xmlns:a16="http://schemas.microsoft.com/office/drawing/2014/main" id="{D6DF2D00-5DAE-5A6D-74D0-D1B260674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3030" y="1439334"/>
            <a:ext cx="2002357" cy="4328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A red sign with a clock and a black text&#10;&#10;AI-generated content may be incorrect.">
            <a:extLst>
              <a:ext uri="{FF2B5EF4-FFF2-40B4-BE49-F238E27FC236}">
                <a16:creationId xmlns:a16="http://schemas.microsoft.com/office/drawing/2014/main" id="{946F6D79-5CE5-6C28-5111-89D3ADC32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363" y="1439334"/>
            <a:ext cx="2002357" cy="4328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NoMotionAudio">
            <a:hlinkClick r:id="" action="ppaction://media"/>
            <a:extLst>
              <a:ext uri="{FF2B5EF4-FFF2-40B4-BE49-F238E27FC236}">
                <a16:creationId xmlns:a16="http://schemas.microsoft.com/office/drawing/2014/main" id="{059F8769-D26D-6294-5A2B-E0DF332CEE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69696" y="4695817"/>
            <a:ext cx="730250" cy="730250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A528570-E83E-7836-46E7-D30276F27266}"/>
              </a:ext>
            </a:extLst>
          </p:cNvPr>
          <p:cNvSpPr txBox="1">
            <a:spLocks/>
          </p:cNvSpPr>
          <p:nvPr/>
        </p:nvSpPr>
        <p:spPr>
          <a:xfrm>
            <a:off x="8121053" y="4846062"/>
            <a:ext cx="2505757" cy="4297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Click the Play button to hear the no-motion detection sound.</a:t>
            </a:r>
            <a:endParaRPr lang="en-US" sz="1400" dirty="0"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22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EB6FF-1BCC-F0B9-C7AF-22ABE3B15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F73A34-ECFD-7FDB-BF71-6644333FC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During your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C41A0-8F4E-F94E-043F-0A036F8CF4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C0E019-D76D-9AAF-F11F-B2065EDE7C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31318" y="1787326"/>
            <a:ext cx="6578969" cy="4156454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Automated check-in timers keep tabs on workers’ well-being throughout their shift. It sets </a:t>
            </a:r>
            <a:r>
              <a:rPr lang="en-US" sz="2400" b="1" dirty="0"/>
              <a:t>customized check-in intervals </a:t>
            </a:r>
            <a:r>
              <a:rPr lang="en-US" sz="2400" dirty="0"/>
              <a:t>based on job role, environment, or risk level.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Workers confirm their safety at each interval from the app. </a:t>
            </a:r>
            <a:r>
              <a:rPr lang="en-US" sz="2400" b="1" dirty="0"/>
              <a:t>If a check-in is missed</a:t>
            </a:r>
            <a:r>
              <a:rPr lang="en-US" sz="2400" dirty="0"/>
              <a:t>, an alert is triggered immediately, prompting monitoring teams to investigate.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eliminates manual tracking and ensures </a:t>
            </a:r>
            <a:r>
              <a:rPr lang="en-US" sz="2400" b="1" dirty="0"/>
              <a:t>real-time awareness </a:t>
            </a:r>
            <a:r>
              <a:rPr lang="en-US" sz="2400" dirty="0"/>
              <a:t>of employee status in the field.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9BD68BD-0651-1D15-76CB-DBB9CAA369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Automated Check-In</a:t>
            </a:r>
          </a:p>
        </p:txBody>
      </p:sp>
      <p:pic>
        <p:nvPicPr>
          <p:cNvPr id="9" name="Picture 8" descr="A screen shot of a phone&#10;&#10;AI-generated content may be incorrect.">
            <a:extLst>
              <a:ext uri="{FF2B5EF4-FFF2-40B4-BE49-F238E27FC236}">
                <a16:creationId xmlns:a16="http://schemas.microsoft.com/office/drawing/2014/main" id="{071361A2-00A1-CB79-E5C1-B07CE6A2A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556" y="1660515"/>
            <a:ext cx="2152650" cy="4410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0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E24B1-C520-44C1-00E7-0C45D5EEB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15A20-6C1B-BC61-D228-8BD19692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/>
              <a:t>AGENDA</a:t>
            </a:r>
            <a:endParaRPr lang="en-US" sz="3500">
              <a:cs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EBCBB0-4F5D-21F1-83B2-861B3A20F19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2400">
                <a:cs typeface="Arial"/>
              </a:rPr>
              <a:t>What is Loner Mobile? </a:t>
            </a:r>
          </a:p>
          <a:p>
            <a:pPr>
              <a:buFont typeface="Arial"/>
              <a:buChar char="•"/>
            </a:pPr>
            <a:r>
              <a:rPr lang="en-US" sz="2400">
                <a:cs typeface="Arial"/>
              </a:rPr>
              <a:t>Getting Started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sz="2400">
                <a:cs typeface="Arial"/>
              </a:rPr>
              <a:t>Starting Your Shift</a:t>
            </a:r>
            <a:endParaRPr lang="en-US" sz="2400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cs typeface="Arial"/>
              </a:rPr>
              <a:t>During Your Shift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cs typeface="Arial"/>
              </a:rPr>
              <a:t>Notifications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cs typeface="Arial"/>
              </a:rPr>
              <a:t>Ending Your Shift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F6483-089D-FA62-CEE5-AA7E6B1277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0932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3A11B-5254-366F-962F-BB1C74548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C2682A-02B4-E296-F164-A66FAD78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During your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0205E-7AD4-0FA5-D5FE-8D5F9CE152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81B0F3-F76A-58C6-9294-9C0EB519E7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23962" y="1808724"/>
            <a:ext cx="6686325" cy="4011307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Enhance situational awareness for monitoring teams and add </a:t>
            </a:r>
            <a:r>
              <a:rPr lang="en-US" sz="2000" b="1" dirty="0"/>
              <a:t>custom notes</a:t>
            </a:r>
            <a:r>
              <a:rPr lang="en-US" sz="2000" dirty="0"/>
              <a:t> tied to specific locations such as</a:t>
            </a:r>
          </a:p>
          <a:p>
            <a:pPr marL="1028700" lvl="1" indent="-342900"/>
            <a:r>
              <a:rPr lang="en-US" dirty="0"/>
              <a:t>High voltage area</a:t>
            </a:r>
          </a:p>
          <a:p>
            <a:pPr marL="1028700" lvl="1" indent="-342900"/>
            <a:r>
              <a:rPr lang="en-US" dirty="0"/>
              <a:t>Slippery stairs</a:t>
            </a:r>
          </a:p>
          <a:p>
            <a:pPr marL="1028700" lvl="1" indent="-342900"/>
            <a:r>
              <a:rPr lang="en-US" dirty="0"/>
              <a:t>Remote site – no cellular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Notes help responders understand the context and </a:t>
            </a:r>
            <a:r>
              <a:rPr lang="en-US" sz="2000" b="1" dirty="0"/>
              <a:t>potential hazards associated with a user’s location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 communication and </a:t>
            </a:r>
            <a:r>
              <a:rPr lang="en-US" sz="2000" b="1" dirty="0"/>
              <a:t>reduce response time during emergencies</a:t>
            </a:r>
            <a:r>
              <a:rPr lang="en-US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Enable </a:t>
            </a:r>
            <a:r>
              <a:rPr lang="en-US" sz="2000" b="1" dirty="0"/>
              <a:t>proactive safety monitoring </a:t>
            </a:r>
            <a:r>
              <a:rPr lang="en-US" sz="2000" dirty="0"/>
              <a:t>with an early check-in function for users.</a:t>
            </a:r>
            <a:endParaRPr lang="en-US" sz="2000" dirty="0"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CA" sz="2000" dirty="0">
              <a:cs typeface="Arial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88901A5-C2E5-2517-E666-B8DFD93691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Custom Location-Based Notes</a:t>
            </a:r>
          </a:p>
        </p:txBody>
      </p:sp>
      <p:pic>
        <p:nvPicPr>
          <p:cNvPr id="2" name="Picture 1" descr="A screenshot of a phone&#10;&#10;AI-generated content may be incorrect.">
            <a:extLst>
              <a:ext uri="{FF2B5EF4-FFF2-40B4-BE49-F238E27FC236}">
                <a16:creationId xmlns:a16="http://schemas.microsoft.com/office/drawing/2014/main" id="{8647210D-1AF4-76F9-A50D-0BF9993CC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12" y="1379838"/>
            <a:ext cx="2283414" cy="48809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299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68463-9704-F660-5968-CEF1CCF7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E129EF-DE01-8DC8-E923-7D52BC5D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During your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96140-4F75-CD05-A3EC-11E5550AF6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E4567F-6816-4D3A-8682-A2AD78FE40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9437" y="1926079"/>
            <a:ext cx="6578969" cy="369750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dirty="0"/>
              <a:t>For added convenience and accessibility, a </a:t>
            </a:r>
            <a:r>
              <a:rPr lang="en-US" sz="2000" b="1" dirty="0"/>
              <a:t>compact, wearable SOS button</a:t>
            </a:r>
            <a:r>
              <a:rPr lang="en-US" sz="2000" dirty="0"/>
              <a:t> can be paired with the mobile app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Allow workers to </a:t>
            </a:r>
            <a:r>
              <a:rPr lang="en-US" sz="2000" b="1" dirty="0"/>
              <a:t>trigger alerts </a:t>
            </a:r>
            <a:r>
              <a:rPr lang="en-US" sz="2000" dirty="0"/>
              <a:t>even if their phone is inaccessible (in a pocket, on a belt, or dropped)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Cancel pending alarms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Wearable remains within Bluetooth range to send </a:t>
            </a:r>
            <a:r>
              <a:rPr lang="en-US" sz="2000" b="1" dirty="0"/>
              <a:t>critical signals </a:t>
            </a:r>
            <a:r>
              <a:rPr lang="en-US" sz="2000" dirty="0"/>
              <a:t>directly to the Loner Mobile app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Ideal for hands-on work or high-mobility tasks where </a:t>
            </a:r>
            <a:r>
              <a:rPr lang="en-US" sz="2000" b="1" dirty="0"/>
              <a:t>quick access is essential</a:t>
            </a:r>
            <a:r>
              <a:rPr lang="en-US" sz="2000" dirty="0"/>
              <a:t>. </a:t>
            </a:r>
            <a:endParaRPr lang="en-US" sz="2000" dirty="0">
              <a:cs typeface="Arial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en-CA" sz="2000" dirty="0">
              <a:cs typeface="Arial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3F8E439-7B1A-B251-DA5F-1E8205DDB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SOS Wearable Button Accessory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9DD14A-CC32-4D73-14ED-31B6E21F5141}"/>
              </a:ext>
            </a:extLst>
          </p:cNvPr>
          <p:cNvGrpSpPr/>
          <p:nvPr/>
        </p:nvGrpSpPr>
        <p:grpSpPr>
          <a:xfrm>
            <a:off x="2719129" y="1234418"/>
            <a:ext cx="2187418" cy="2287908"/>
            <a:chOff x="6145206" y="1715213"/>
            <a:chExt cx="1143196" cy="11966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922D9A-43F6-8112-549B-7A6E898BF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5206" y="1715213"/>
              <a:ext cx="1143196" cy="1196649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CB7B236-E0B0-F15D-D54F-E7BB09BE2EC7}"/>
                </a:ext>
              </a:extLst>
            </p:cNvPr>
            <p:cNvSpPr/>
            <p:nvPr/>
          </p:nvSpPr>
          <p:spPr>
            <a:xfrm>
              <a:off x="6408724" y="1981807"/>
              <a:ext cx="601991" cy="640591"/>
            </a:xfrm>
            <a:prstGeom prst="ellipse">
              <a:avLst/>
            </a:prstGeom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B6E9F06-416B-CF2E-B6A4-3C3C342279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77" t="17377" r="26127" b="11616"/>
          <a:stretch/>
        </p:blipFill>
        <p:spPr>
          <a:xfrm>
            <a:off x="911717" y="2204548"/>
            <a:ext cx="2904652" cy="3588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502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28C35-D0A0-6FDB-C3AD-B19E5FE6D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352BC-D318-A486-9C47-6001E9E0B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NOTIFICATIONS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3001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CC4BB-14B5-12F5-36A7-B370EB429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090D5-085B-5CEE-4F98-6A3FDFF12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Arial"/>
              </a:rPr>
              <a:t>notifications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F685F-4E92-D47F-BF19-522EB3BBEA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5671" y="1714419"/>
            <a:ext cx="5384386" cy="3475887"/>
          </a:xfrm>
        </p:spPr>
        <p:txBody>
          <a:bodyPr vert="horz" lIns="0" tIns="0" rIns="0" bIns="0" rtlCol="0" anchor="t"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en-US" sz="2000" b="1" dirty="0"/>
              <a:t>Connectivity</a:t>
            </a:r>
          </a:p>
          <a:p>
            <a:pPr marL="342900" indent="-342900" fontAlgn="base">
              <a:lnSpc>
                <a:spcPct val="100000"/>
              </a:lnSpc>
              <a:buChar char="•"/>
            </a:pPr>
            <a:r>
              <a:rPr lang="en-US" sz="2000" dirty="0"/>
              <a:t>Loner Mobile requires a </a:t>
            </a:r>
            <a:r>
              <a:rPr lang="en-US" sz="2000" b="1" dirty="0"/>
              <a:t>network connection</a:t>
            </a:r>
            <a:r>
              <a:rPr lang="en-US" sz="2000" dirty="0"/>
              <a:t> to monitor your safety.</a:t>
            </a:r>
            <a:endParaRPr lang="en-US" dirty="0">
              <a:cs typeface="Arial" panose="020B0604020202020204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 sz="2000" dirty="0"/>
              <a:t>If there’s a network error, you’ll be </a:t>
            </a:r>
            <a:r>
              <a:rPr lang="en-US" sz="2000" b="1" dirty="0"/>
              <a:t>notified immediately</a:t>
            </a:r>
            <a:r>
              <a:rPr lang="en-US" sz="2000" dirty="0"/>
              <a:t> so you can act. ​</a:t>
            </a:r>
            <a:endParaRPr lang="en-US" dirty="0">
              <a:cs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en-US" sz="2000" b="1" dirty="0"/>
              <a:t>SOS Button Battery Indicator</a:t>
            </a:r>
            <a:endParaRPr lang="en-US" sz="2000" b="1" dirty="0">
              <a:cs typeface="Arial"/>
            </a:endParaRPr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 sz="2000" dirty="0"/>
              <a:t>The Loner Mobile app uses three </a:t>
            </a:r>
            <a:r>
              <a:rPr lang="en-US" sz="2000" b="1" dirty="0"/>
              <a:t>battery icon colors</a:t>
            </a:r>
            <a:r>
              <a:rPr lang="en-US" sz="2000" dirty="0"/>
              <a:t> to show the status of your SOS Button.</a:t>
            </a:r>
            <a:endParaRPr lang="en-US" sz="2000" dirty="0">
              <a:cs typeface="Arial" panose="020B0604020202020204"/>
            </a:endParaRPr>
          </a:p>
          <a:p>
            <a:pPr marL="457200" indent="-457200">
              <a:lnSpc>
                <a:spcPct val="100000"/>
              </a:lnSpc>
              <a:buChar char="•"/>
            </a:pPr>
            <a:endParaRPr lang="en-US" sz="2400" b="1" dirty="0">
              <a:cs typeface="Arial"/>
            </a:endParaRPr>
          </a:p>
          <a:p>
            <a:pPr marL="342900" indent="-342900">
              <a:lnSpc>
                <a:spcPct val="100000"/>
              </a:lnSpc>
              <a:buChar char="•"/>
            </a:pPr>
            <a:endParaRPr lang="en-US" sz="2400" dirty="0">
              <a:cs typeface="Arial" panose="020B0604020202020204"/>
            </a:endParaRPr>
          </a:p>
          <a:p>
            <a:pPr marL="342900" indent="-342900">
              <a:lnSpc>
                <a:spcPct val="100000"/>
              </a:lnSpc>
              <a:buChar char="•"/>
            </a:pPr>
            <a:endParaRPr lang="en-US" sz="2400" dirty="0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1F01E-9C33-1B8B-2659-2D7FA85AAE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86CA79-DA9F-A1D8-DC09-94A63AE8D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62" y="2753954"/>
            <a:ext cx="200025" cy="3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BF7C66FE-DD67-2260-5318-C5328D801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62" y="3297781"/>
            <a:ext cx="200025" cy="3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47E147B-40B2-BEC5-1466-8D74436B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186" y="3829962"/>
            <a:ext cx="200025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08C199EA-C7A4-2243-A0CF-CD85CC389D76}"/>
              </a:ext>
            </a:extLst>
          </p:cNvPr>
          <p:cNvSpPr txBox="1"/>
          <p:nvPr/>
        </p:nvSpPr>
        <p:spPr>
          <a:xfrm>
            <a:off x="8933355" y="2783203"/>
            <a:ext cx="2698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200">
                <a:latin typeface="Arial Regular" charset="0"/>
                <a:cs typeface="Arial Regular" charset="0"/>
              </a:rPr>
              <a:t>Battery life is good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E8FF3142-AA22-1846-8BDF-72B314165FA6}"/>
              </a:ext>
            </a:extLst>
          </p:cNvPr>
          <p:cNvSpPr txBox="1"/>
          <p:nvPr/>
        </p:nvSpPr>
        <p:spPr>
          <a:xfrm>
            <a:off x="8933355" y="3850761"/>
            <a:ext cx="2698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200">
                <a:latin typeface="Arial Regular" charset="0"/>
                <a:cs typeface="Arial Regular" charset="0"/>
              </a:rPr>
              <a:t>Change SOS Button’s battery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D3087F99-8558-4140-B486-10DACBFF161F}"/>
              </a:ext>
            </a:extLst>
          </p:cNvPr>
          <p:cNvSpPr txBox="1"/>
          <p:nvPr/>
        </p:nvSpPr>
        <p:spPr>
          <a:xfrm>
            <a:off x="8933355" y="3297781"/>
            <a:ext cx="3177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200">
                <a:latin typeface="Arial Regular" charset="0"/>
                <a:cs typeface="Arial Regular" charset="0"/>
              </a:rPr>
              <a:t>Battery low, have a CR2032 on hand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AAC47023-9046-3935-4061-47E946984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920" y="1715645"/>
            <a:ext cx="332422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512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3C184-2B05-89B8-A9E1-3486702F1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3F7F-2106-5841-09DE-CC0B4A02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Arial"/>
              </a:rPr>
              <a:t>notifications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D2E8A-2981-0CCA-FD21-4DDBD32213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1" name="Picture 10" descr="A screen shot of a phone&#10;&#10;AI-generated content may be incorrect.">
            <a:extLst>
              <a:ext uri="{FF2B5EF4-FFF2-40B4-BE49-F238E27FC236}">
                <a16:creationId xmlns:a16="http://schemas.microsoft.com/office/drawing/2014/main" id="{EAEB0904-AFC9-FA82-9DFB-A069558E3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499" y="1401386"/>
            <a:ext cx="2152650" cy="44100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D0D0B6-3ACD-6C41-8A82-ECD7035FD063}"/>
              </a:ext>
            </a:extLst>
          </p:cNvPr>
          <p:cNvCxnSpPr/>
          <p:nvPr/>
        </p:nvCxnSpPr>
        <p:spPr>
          <a:xfrm flipV="1">
            <a:off x="3730779" y="5593105"/>
            <a:ext cx="1884810" cy="94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9C6E8C8B-A9F6-C5F5-7FFF-AE9E3594E4F5}"/>
              </a:ext>
            </a:extLst>
          </p:cNvPr>
          <p:cNvSpPr txBox="1"/>
          <p:nvPr/>
        </p:nvSpPr>
        <p:spPr>
          <a:xfrm>
            <a:off x="3598270" y="5202142"/>
            <a:ext cx="214578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2 meters or 6.5 feet</a:t>
            </a:r>
            <a:endParaRPr lang="en-US" sz="1400" b="1" dirty="0">
              <a:cs typeface="Arial"/>
            </a:endParaRPr>
          </a:p>
        </p:txBody>
      </p:sp>
      <p:pic>
        <p:nvPicPr>
          <p:cNvPr id="15" name="Picture 14" descr="A black circle with a pointy center&#10;&#10;AI-generated content may be incorrect.">
            <a:extLst>
              <a:ext uri="{FF2B5EF4-FFF2-40B4-BE49-F238E27FC236}">
                <a16:creationId xmlns:a16="http://schemas.microsoft.com/office/drawing/2014/main" id="{DFDBC5F3-E05D-8217-935E-0175A92DB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589" y="4298363"/>
            <a:ext cx="2328450" cy="2423112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C4EDDFB4-92D0-7CD4-EC1F-E58515CDB174}"/>
              </a:ext>
            </a:extLst>
          </p:cNvPr>
          <p:cNvSpPr txBox="1"/>
          <p:nvPr/>
        </p:nvSpPr>
        <p:spPr>
          <a:xfrm>
            <a:off x="4054565" y="1489013"/>
            <a:ext cx="68892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 Regular" charset="0"/>
                <a:cs typeface="Arial Regular" charset="0"/>
              </a:rPr>
              <a:t>Bluetooth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Connection Range: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Be sure to keep your device within 2 meters or 6.5 feet of range of the smartphone.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/>
              <a:buChar char="•"/>
            </a:pPr>
            <a:r>
              <a:rPr lang="en-US" altLang="en-US" b="1" dirty="0">
                <a:cs typeface="Arial"/>
              </a:rPr>
              <a:t>Notification Alert</a:t>
            </a:r>
            <a:r>
              <a:rPr lang="en-US" altLang="en-US" dirty="0">
                <a:cs typeface="Arial"/>
              </a:rPr>
              <a:t>: Your smartphone will immediately display a connection warning so you’re always informed.</a:t>
            </a:r>
            <a:endParaRPr lang="en-US" dirty="0"/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/>
              <a:buChar char="•"/>
            </a:pPr>
            <a:r>
              <a:rPr lang="en-US" altLang="en-US" b="1" dirty="0">
                <a:cs typeface="Arial"/>
              </a:rPr>
              <a:t>Visual Indicators: </a:t>
            </a:r>
            <a:r>
              <a:rPr lang="en-US" altLang="en-US" dirty="0">
                <a:cs typeface="Arial"/>
              </a:rPr>
              <a:t>Loner Mobile’s Bluetooth and battery icons will turn </a:t>
            </a:r>
            <a:r>
              <a:rPr lang="en-US" altLang="en-US" b="1" dirty="0">
                <a:cs typeface="Arial"/>
              </a:rPr>
              <a:t>gray</a:t>
            </a:r>
            <a:r>
              <a:rPr lang="en-US" altLang="en-US" dirty="0">
                <a:cs typeface="Arial"/>
              </a:rPr>
              <a:t> if there’s a connection issue.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/>
              <a:buChar char="•"/>
            </a:pPr>
            <a:r>
              <a:rPr lang="en-US" altLang="en-US" b="1" dirty="0">
                <a:cs typeface="Arial"/>
              </a:rPr>
              <a:t>SOS Button Reaction:</a:t>
            </a:r>
            <a:r>
              <a:rPr lang="en-US" altLang="en-US" dirty="0">
                <a:cs typeface="Arial"/>
              </a:rPr>
              <a:t> The SOS button will </a:t>
            </a:r>
            <a:r>
              <a:rPr lang="en-US" altLang="en-US" b="1" dirty="0">
                <a:cs typeface="Arial"/>
              </a:rPr>
              <a:t>chirp</a:t>
            </a:r>
            <a:r>
              <a:rPr lang="en-US" altLang="en-US" dirty="0">
                <a:cs typeface="Arial"/>
              </a:rPr>
              <a:t> and </a:t>
            </a:r>
            <a:r>
              <a:rPr lang="en-US" altLang="en-US" b="1" dirty="0">
                <a:cs typeface="Arial"/>
              </a:rPr>
              <a:t>flash green</a:t>
            </a:r>
            <a:r>
              <a:rPr lang="en-US" altLang="en-US" dirty="0">
                <a:cs typeface="Arial"/>
              </a:rPr>
              <a:t> to signal that it’s actively monitoring and ready to respond.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 Regular" charset="0"/>
              <a:cs typeface="Arial Regular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1636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89891-C01B-AC0E-8E90-65F8BF0F9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AB9E8-BE67-43D6-1519-EE0300876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ENDING YOUR SHIFT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782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EFEF2-40A5-3FA4-7B86-B1E6BB51D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7929E-F637-8EF7-7F8C-2014044D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Arial"/>
              </a:rPr>
              <a:t>Ending your shift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9FA38-8761-1C2A-21FE-F2AD5C5045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2CA9F572-2C0D-A01F-EE2A-268C88A7FC73}"/>
              </a:ext>
            </a:extLst>
          </p:cNvPr>
          <p:cNvSpPr txBox="1"/>
          <p:nvPr/>
        </p:nvSpPr>
        <p:spPr>
          <a:xfrm>
            <a:off x="712314" y="970602"/>
            <a:ext cx="2675563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dirty="0">
                <a:solidFill>
                  <a:srgbClr val="7F7F7F"/>
                </a:solidFill>
                <a:latin typeface="Arial"/>
                <a:cs typeface="Arial"/>
              </a:rPr>
              <a:t>Stop</a:t>
            </a:r>
            <a:r>
              <a:rPr lang="en-US" dirty="0">
                <a:solidFill>
                  <a:srgbClr val="7F7F7F"/>
                </a:solidFill>
                <a:latin typeface="Arial Regular"/>
              </a:rPr>
              <a:t> </a:t>
            </a:r>
            <a:r>
              <a:rPr lang="en-US" sz="2700" dirty="0">
                <a:solidFill>
                  <a:srgbClr val="7F7F7F"/>
                </a:solidFill>
                <a:latin typeface="Arial"/>
                <a:cs typeface="Arial"/>
              </a:rPr>
              <a:t>Monitoring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69B347DF-C2E9-1BBD-D732-F1F45035040F}"/>
              </a:ext>
            </a:extLst>
          </p:cNvPr>
          <p:cNvSpPr txBox="1"/>
          <p:nvPr/>
        </p:nvSpPr>
        <p:spPr>
          <a:xfrm>
            <a:off x="6163079" y="2116667"/>
            <a:ext cx="5765603" cy="340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Logging Off from Loner Mobile</a:t>
            </a:r>
          </a:p>
          <a:p>
            <a:endParaRPr lang="en-US" b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6192E"/>
              </a:buClr>
              <a:buFont typeface="Arial"/>
              <a:buChar char="•"/>
            </a:pPr>
            <a:r>
              <a:rPr lang="en-US" b="1" dirty="0"/>
              <a:t>Select the Power Button:</a:t>
            </a:r>
            <a:r>
              <a:rPr lang="en-US" dirty="0"/>
              <a:t> Begin by tapping the power icon on your Loner Mobile app.</a:t>
            </a:r>
            <a:endParaRPr lang="en-US" dirty="0"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6192E"/>
              </a:buClr>
              <a:buFont typeface="Arial"/>
              <a:buChar char="•"/>
            </a:pPr>
            <a:r>
              <a:rPr lang="en-US" b="1" dirty="0"/>
              <a:t>Press and Hold Stop Monitoring:</a:t>
            </a:r>
            <a:r>
              <a:rPr lang="en-US" dirty="0"/>
              <a:t> Hold this button for </a:t>
            </a:r>
            <a:r>
              <a:rPr lang="en-US" b="1" dirty="0"/>
              <a:t>three seconds</a:t>
            </a:r>
            <a:r>
              <a:rPr lang="en-US" dirty="0"/>
              <a:t> to end active safety monitoring.</a:t>
            </a:r>
            <a:endParaRPr lang="en-US" dirty="0"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6192E"/>
              </a:buClr>
              <a:buFont typeface="Arial"/>
              <a:buChar char="•"/>
            </a:pPr>
            <a:r>
              <a:rPr lang="en-US" b="1" dirty="0"/>
              <a:t>Status Update: </a:t>
            </a:r>
            <a:r>
              <a:rPr lang="en-US" dirty="0"/>
              <a:t>Your smartphone will disconnect from Blackline Live and monitoring will stop.</a:t>
            </a:r>
            <a:endParaRPr lang="en-US" dirty="0"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A6192E"/>
              </a:buClr>
              <a:buFont typeface="Arial"/>
              <a:buChar char="•"/>
            </a:pPr>
            <a:r>
              <a:rPr lang="en-US" b="1" dirty="0"/>
              <a:t>Stop Monitoring:</a:t>
            </a:r>
            <a:r>
              <a:rPr lang="en-US" dirty="0"/>
              <a:t> The app will confirm that your safety coverage has been turned off.</a:t>
            </a:r>
            <a:endParaRPr lang="en-US" dirty="0">
              <a:cs typeface="Arial"/>
            </a:endParaRPr>
          </a:p>
        </p:txBody>
      </p:sp>
      <p:pic>
        <p:nvPicPr>
          <p:cNvPr id="5" name="Picture 4" descr="A screenshot of a check in&#10;&#10;AI-generated content may be incorrect.">
            <a:extLst>
              <a:ext uri="{FF2B5EF4-FFF2-40B4-BE49-F238E27FC236}">
                <a16:creationId xmlns:a16="http://schemas.microsoft.com/office/drawing/2014/main" id="{C49835D8-672A-41F5-1D2A-E86D30BAF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99" y="1602149"/>
            <a:ext cx="2087131" cy="4524964"/>
          </a:xfrm>
          <a:prstGeom prst="rect">
            <a:avLst/>
          </a:prstGeom>
        </p:spPr>
      </p:pic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6B132C54-9720-2BE8-90D1-2ACF9E87D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8914" y="2116667"/>
            <a:ext cx="2476280" cy="2878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238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9A878-F631-E8A6-7BBB-7D94F3984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BEB74-3117-E4FA-F963-5B669D610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Arial"/>
              </a:rPr>
              <a:t>Ending your shift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74127-2147-DCE9-77D2-D284E42DC6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B059799-7B21-9052-8878-DF0CC1C04880}"/>
              </a:ext>
            </a:extLst>
          </p:cNvPr>
          <p:cNvSpPr txBox="1"/>
          <p:nvPr/>
        </p:nvSpPr>
        <p:spPr>
          <a:xfrm>
            <a:off x="843899" y="1030350"/>
            <a:ext cx="4729173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rgbClr val="7F7F7F"/>
                </a:solidFill>
                <a:latin typeface="Arial"/>
                <a:cs typeface="Arial"/>
              </a:rPr>
              <a:t>Turning Off the SOS Button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900488-A096-8E4B-B1FB-D3D92992FA79}"/>
              </a:ext>
            </a:extLst>
          </p:cNvPr>
          <p:cNvGrpSpPr/>
          <p:nvPr/>
        </p:nvGrpSpPr>
        <p:grpSpPr>
          <a:xfrm>
            <a:off x="2739724" y="1028472"/>
            <a:ext cx="2187418" cy="2287908"/>
            <a:chOff x="6145206" y="1715213"/>
            <a:chExt cx="1143196" cy="11966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8FB2B5-E11B-A747-A512-67B306551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5206" y="1715213"/>
              <a:ext cx="1143196" cy="1196649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022D7E-9309-4B4E-AD6F-12D0E564B781}"/>
                </a:ext>
              </a:extLst>
            </p:cNvPr>
            <p:cNvSpPr/>
            <p:nvPr/>
          </p:nvSpPr>
          <p:spPr>
            <a:xfrm>
              <a:off x="6408724" y="1981807"/>
              <a:ext cx="601991" cy="640591"/>
            </a:xfrm>
            <a:prstGeom prst="ellipse">
              <a:avLst/>
            </a:prstGeom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AC1DBDC-60EB-BFBB-D43A-0A5FEE91CF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77" t="17377" r="26127" b="11616"/>
          <a:stretch/>
        </p:blipFill>
        <p:spPr>
          <a:xfrm>
            <a:off x="915226" y="2046012"/>
            <a:ext cx="2904652" cy="3588278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E598BC85-E629-44C5-94F5-A7443C4AEE1F}"/>
              </a:ext>
            </a:extLst>
          </p:cNvPr>
          <p:cNvSpPr txBox="1"/>
          <p:nvPr/>
        </p:nvSpPr>
        <p:spPr>
          <a:xfrm>
            <a:off x="5008174" y="2500079"/>
            <a:ext cx="5918905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6192E"/>
              </a:buClr>
            </a:pPr>
            <a:r>
              <a:rPr lang="en-US" b="1" dirty="0"/>
              <a:t>SOS Button Behavior &amp; Safety Monitoring</a:t>
            </a:r>
            <a:endParaRPr lang="en-US" dirty="0">
              <a:cs typeface="Arial"/>
            </a:endParaRPr>
          </a:p>
          <a:p>
            <a:pPr marL="285750" indent="-285750">
              <a:buClr>
                <a:srgbClr val="A6192E"/>
              </a:buClr>
              <a:buFont typeface="Arial"/>
              <a:buChar char="•"/>
            </a:pPr>
            <a:endParaRPr lang="en-US" b="1" dirty="0">
              <a:cs typeface="Arial" panose="020B0604020202020204"/>
            </a:endParaRPr>
          </a:p>
          <a:p>
            <a:pPr marL="285750" indent="-285750">
              <a:buClr>
                <a:srgbClr val="A6192E"/>
              </a:buClr>
              <a:buFont typeface="Arial"/>
              <a:buChar char="•"/>
            </a:pPr>
            <a:r>
              <a:rPr lang="en-US" dirty="0"/>
              <a:t>Hold the SOS Button for 30 Seconds to turn off the SOS button. Based on your audio and visual settings, the button will </a:t>
            </a:r>
            <a:r>
              <a:rPr lang="en-US" b="1" dirty="0"/>
              <a:t>blink red</a:t>
            </a:r>
            <a:r>
              <a:rPr lang="en-US" dirty="0"/>
              <a:t> and </a:t>
            </a:r>
            <a:r>
              <a:rPr lang="en-US" b="1" dirty="0"/>
              <a:t>chirp three times</a:t>
            </a:r>
            <a:r>
              <a:rPr lang="en-US" dirty="0"/>
              <a:t> to confirm deactivation.</a:t>
            </a:r>
            <a:endParaRPr lang="en-US" dirty="0">
              <a:cs typeface="Arial"/>
            </a:endParaRPr>
          </a:p>
          <a:p>
            <a:pPr marL="285750" indent="-285750">
              <a:buClr>
                <a:srgbClr val="A6192E"/>
              </a:buClr>
              <a:buFont typeface="Arial"/>
              <a:buChar char="•"/>
            </a:pPr>
            <a:endParaRPr lang="en-US" dirty="0">
              <a:cs typeface="Arial"/>
            </a:endParaRPr>
          </a:p>
          <a:p>
            <a:pPr marL="285750" indent="-285750">
              <a:buClr>
                <a:srgbClr val="A6192E"/>
              </a:buClr>
              <a:buFont typeface="Arial"/>
              <a:buChar char="•"/>
            </a:pPr>
            <a:r>
              <a:rPr lang="en-US" dirty="0"/>
              <a:t>If you turn off the SOS Button </a:t>
            </a:r>
            <a:r>
              <a:rPr lang="en-US" b="1" dirty="0"/>
              <a:t>before logging out</a:t>
            </a:r>
            <a:r>
              <a:rPr lang="en-US" dirty="0"/>
              <a:t> of Loner Mobile, the app will </a:t>
            </a:r>
            <a:r>
              <a:rPr lang="en-US" b="1" dirty="0"/>
              <a:t>continue to monitor your safety</a:t>
            </a:r>
            <a:r>
              <a:rPr lang="en-US" dirty="0"/>
              <a:t> in the background.</a:t>
            </a:r>
            <a:endParaRPr lang="en-US" dirty="0">
              <a:cs typeface="Arial"/>
            </a:endParaRPr>
          </a:p>
          <a:p>
            <a:endParaRPr lang="en-US" dirty="0">
              <a:latin typeface="Arial Regular" charset="0"/>
              <a:cs typeface="Arial" panose="020B0604020202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124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867C8-14BA-2F74-4903-A036CF243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65205A-E5B4-4440-69A1-842216CCBEA3}"/>
              </a:ext>
            </a:extLst>
          </p:cNvPr>
          <p:cNvSpPr txBox="1">
            <a:spLocks/>
          </p:cNvSpPr>
          <p:nvPr/>
        </p:nvSpPr>
        <p:spPr>
          <a:xfrm>
            <a:off x="668204" y="4591962"/>
            <a:ext cx="4658072" cy="1153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Helvetica" charset="0"/>
              <a:buChar char="⁃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Helvetica" charset="0"/>
              <a:buChar char="⁃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Helvetica" charset="0"/>
              <a:buChar char="⁃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Support site link: </a:t>
            </a:r>
            <a:r>
              <a:rPr lang="en-US" sz="1400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Us | Blackline Support</a:t>
            </a:r>
            <a:endParaRPr lang="en-US" sz="14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Please ensure you have your device in hand and the Unit ID# when calling Customer Care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02336D-9710-C8DE-27E4-11E3113BD34E}"/>
              </a:ext>
            </a:extLst>
          </p:cNvPr>
          <p:cNvSpPr txBox="1">
            <a:spLocks/>
          </p:cNvSpPr>
          <p:nvPr/>
        </p:nvSpPr>
        <p:spPr>
          <a:xfrm>
            <a:off x="668204" y="1188537"/>
            <a:ext cx="7346240" cy="160808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CUSTOMER CARE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For technical support and inquiries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263793-0949-1489-6E78-54C3B5FD2EE4}"/>
              </a:ext>
            </a:extLst>
          </p:cNvPr>
          <p:cNvSpPr txBox="1">
            <a:spLocks/>
          </p:cNvSpPr>
          <p:nvPr/>
        </p:nvSpPr>
        <p:spPr>
          <a:xfrm>
            <a:off x="668204" y="2384812"/>
            <a:ext cx="3162648" cy="977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Helvetica" charset="0"/>
              <a:buChar char="⁃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Helvetica" charset="0"/>
              <a:buChar char="⁃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Helvetica" charset="0"/>
              <a:buChar char="⁃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North America (24 hours)</a:t>
            </a:r>
            <a:br>
              <a:rPr lang="en-US" sz="1600" b="1" dirty="0">
                <a:latin typeface="Arial"/>
              </a:rPr>
            </a:b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Toll Free: 1-877-869-7212</a:t>
            </a:r>
            <a:br>
              <a:rPr lang="en-US" sz="1600" dirty="0">
                <a:latin typeface="Arial"/>
              </a:rPr>
            </a:br>
            <a:r>
              <a:rPr lang="en-US" sz="1600" u="sng" dirty="0">
                <a:solidFill>
                  <a:schemeClr val="bg1"/>
                </a:solidFill>
                <a:latin typeface="Arial"/>
                <a:cs typeface="Arial"/>
              </a:rPr>
              <a:t>support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@blacklinesafety.com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BC2183-9F2E-D98B-0CAD-BCEC58B79940}"/>
              </a:ext>
            </a:extLst>
          </p:cNvPr>
          <p:cNvSpPr txBox="1">
            <a:spLocks/>
          </p:cNvSpPr>
          <p:nvPr/>
        </p:nvSpPr>
        <p:spPr>
          <a:xfrm>
            <a:off x="668204" y="3293055"/>
            <a:ext cx="2873762" cy="9774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Helvetica" charset="0"/>
              <a:buChar char="⁃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Helvetica" charset="0"/>
              <a:buChar char="⁃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Helvetica" charset="0"/>
              <a:buChar char="⁃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United Kingdom &amp; Europe (business hours)</a:t>
            </a:r>
            <a:br>
              <a:rPr lang="en-US" sz="1600" b="1" dirty="0">
                <a:latin typeface="Arial"/>
              </a:rPr>
            </a:b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Toll Free:  +44-808-164-5713</a:t>
            </a:r>
            <a:br>
              <a:rPr lang="en-US" sz="1600" dirty="0">
                <a:latin typeface="Arial"/>
              </a:rPr>
            </a:br>
            <a:r>
              <a:rPr lang="en-US" sz="1600" u="sng" dirty="0">
                <a:solidFill>
                  <a:schemeClr val="bg1"/>
                </a:solidFill>
                <a:latin typeface="Arial"/>
                <a:cs typeface="Arial"/>
              </a:rPr>
              <a:t>support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@blacklinesafety.com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716B7-43DB-9FA3-0D30-9C97E515AA44}"/>
              </a:ext>
            </a:extLst>
          </p:cNvPr>
          <p:cNvSpPr txBox="1">
            <a:spLocks/>
          </p:cNvSpPr>
          <p:nvPr/>
        </p:nvSpPr>
        <p:spPr>
          <a:xfrm>
            <a:off x="3744952" y="2384812"/>
            <a:ext cx="3162648" cy="908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Wingdings" charset="2"/>
              <a:buChar char="§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Helvetica" charset="0"/>
              <a:buChar char="⁃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Helvetica" charset="0"/>
              <a:buChar char="⁃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Helvetica" charset="0"/>
              <a:buChar char="⁃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International (24 hours)</a:t>
            </a:r>
            <a:br>
              <a:rPr lang="en-US" sz="1600" b="1" dirty="0">
                <a:latin typeface="Arial"/>
              </a:rPr>
            </a:b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Toll Free: +1-403-451-0327</a:t>
            </a:r>
            <a:br>
              <a:rPr lang="en-US" sz="1600" dirty="0">
                <a:latin typeface="Arial"/>
              </a:rPr>
            </a:br>
            <a:r>
              <a:rPr lang="en-US" sz="1600" u="sng" dirty="0">
                <a:solidFill>
                  <a:schemeClr val="bg1"/>
                </a:solidFill>
                <a:latin typeface="Arial"/>
                <a:cs typeface="Arial"/>
              </a:rPr>
              <a:t>support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@blacklinesafety.com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F07936-E8E1-4C30-BF6C-C2FCBF65AA03}"/>
              </a:ext>
            </a:extLst>
          </p:cNvPr>
          <p:cNvSpPr txBox="1"/>
          <p:nvPr/>
        </p:nvSpPr>
        <p:spPr>
          <a:xfrm>
            <a:off x="98323" y="6577781"/>
            <a:ext cx="28737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2025-07-22_R8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727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ABD72-DD41-6F48-0180-5A99EEACB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 is loner mobile?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335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21699F-ABB1-49ED-1AF5-C2800BC8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Loner Mobile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A64A2-E47E-A1D0-6886-018278048F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939C56-6866-A411-3449-A9516EA4A2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8870" y="1766777"/>
            <a:ext cx="6561552" cy="90974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 b="1" dirty="0"/>
              <a:t>Loner Mobile </a:t>
            </a:r>
            <a:r>
              <a:rPr lang="en-US" sz="1800" dirty="0"/>
              <a:t>transforms any iPhone or Android into a real-time safety lifeline, alerting monitoring personnel if something goes wrong. </a:t>
            </a:r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03A80E06-1DBB-BB02-915E-966884542996}"/>
              </a:ext>
            </a:extLst>
          </p:cNvPr>
          <p:cNvSpPr>
            <a:spLocks noGrp="1"/>
          </p:cNvSpPr>
          <p:nvPr/>
        </p:nvSpPr>
        <p:spPr>
          <a:xfrm>
            <a:off x="843899" y="913674"/>
            <a:ext cx="10625858" cy="5792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7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Keep lone workers safe and connected—using their own smartphone</a:t>
            </a:r>
          </a:p>
        </p:txBody>
      </p:sp>
      <p:pic>
        <p:nvPicPr>
          <p:cNvPr id="7" name="Picture 6" descr="A screen shot of a phone&#10;&#10;AI-generated content may be incorrect.">
            <a:extLst>
              <a:ext uri="{FF2B5EF4-FFF2-40B4-BE49-F238E27FC236}">
                <a16:creationId xmlns:a16="http://schemas.microsoft.com/office/drawing/2014/main" id="{5EEF6C7E-D7F4-3059-1D23-75127195E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117" y="1492916"/>
            <a:ext cx="2259522" cy="4635607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7B81E52-4A36-92A3-717C-EAF6468D925D}"/>
              </a:ext>
            </a:extLst>
          </p:cNvPr>
          <p:cNvSpPr txBox="1">
            <a:spLocks/>
          </p:cNvSpPr>
          <p:nvPr/>
        </p:nvSpPr>
        <p:spPr>
          <a:xfrm>
            <a:off x="845088" y="2950383"/>
            <a:ext cx="6287232" cy="34059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Why Choose Loner Mobile?</a:t>
            </a:r>
            <a:endParaRPr lang="en-US" sz="1600" dirty="0"/>
          </a:p>
          <a:p>
            <a:pPr marL="285750" indent="-285750">
              <a:buChar char="•"/>
            </a:pPr>
            <a:r>
              <a:rPr lang="en-US" sz="1600" b="1" dirty="0"/>
              <a:t>Real-Time Monitoring &amp; Emergency Response:</a:t>
            </a:r>
            <a:r>
              <a:rPr lang="en-US" sz="1600" dirty="0"/>
              <a:t> Automatically alert monitoring personnel the moment help is needed—enabling a fast, informed response.</a:t>
            </a:r>
            <a:endParaRPr lang="en-US" sz="1600" dirty="0">
              <a:cs typeface="Arial"/>
            </a:endParaRPr>
          </a:p>
          <a:p>
            <a:pPr marL="285750" indent="-285750">
              <a:buChar char="•"/>
            </a:pPr>
            <a:r>
              <a:rPr lang="en-US" sz="1600" b="1" dirty="0"/>
              <a:t>Seamless Integration with Blackline Live:</a:t>
            </a:r>
            <a:r>
              <a:rPr lang="en-US" sz="1600" dirty="0"/>
              <a:t> Manage users, alerts, and emergency protocols via Blackline Live.</a:t>
            </a:r>
            <a:endParaRPr lang="en-US" sz="1600" dirty="0">
              <a:cs typeface="Arial"/>
            </a:endParaRPr>
          </a:p>
          <a:p>
            <a:pPr marL="285750" indent="-285750">
              <a:buChar char="•"/>
            </a:pPr>
            <a:r>
              <a:rPr lang="en-US" sz="1600" b="1" dirty="0"/>
              <a:t>Pinpoint Accuracy When It Matters Most:</a:t>
            </a:r>
            <a:r>
              <a:rPr lang="en-US" sz="1600" dirty="0"/>
              <a:t> Deliver live location data so responders know exactly where to go—saving precious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No Dedicated Devices Needed:</a:t>
            </a:r>
            <a:r>
              <a:rPr lang="en-US" sz="1600" dirty="0"/>
              <a:t> Protect your low-risk lone workers using the smartphones they already carry.</a:t>
            </a:r>
            <a:endParaRPr lang="en-US" sz="1600" dirty="0"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3262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58AE9-004E-1482-7883-CC49D3AA0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C9A08-85E5-9791-429A-2CD3429B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371749"/>
            <a:ext cx="11610975" cy="484748"/>
          </a:xfrm>
        </p:spPr>
        <p:txBody>
          <a:bodyPr/>
          <a:lstStyle/>
          <a:p>
            <a:r>
              <a:rPr lang="en-US" sz="3600" dirty="0">
                <a:cs typeface="Arial"/>
              </a:rPr>
              <a:t>Key Benefits of Loner Mobile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C319A-73BD-562A-E73A-A37789E0D3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703A1D7-51CC-47AE-4F9D-DBEF32723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2" y="1351508"/>
            <a:ext cx="11610975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6192E"/>
              </a:buClr>
              <a:buSzTx/>
              <a:buFont typeface="Arial"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Comprehensive safety coverage: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Extend your safety net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with smartphone-powered coverage across all roles.</a:t>
            </a:r>
            <a:endParaRPr lang="en-US" dirty="0">
              <a:cs typeface="Arial" panose="020B0604020202020204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6192E"/>
              </a:buClr>
              <a:buSzTx/>
              <a:buFont typeface="Arial"/>
              <a:buChar char="•"/>
              <a:tabLst/>
            </a:pPr>
            <a:endParaRPr lang="en-US" altLang="en-US" sz="2400" b="1" dirty="0">
              <a:latin typeface="Arial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6192E"/>
              </a:buClr>
              <a:buSzTx/>
              <a:buFont typeface="Arial"/>
              <a:buChar char="•"/>
              <a:tabLst/>
            </a:pPr>
            <a:r>
              <a:rPr lang="en-US" altLang="en-US" sz="2400" b="1" dirty="0">
                <a:latin typeface="Arial"/>
                <a:cs typeface="Arial"/>
              </a:rPr>
              <a:t>Improved operational efficiency: </a:t>
            </a:r>
            <a:r>
              <a:rPr lang="en-US" altLang="en-US" sz="2400" dirty="0">
                <a:latin typeface="Arial"/>
                <a:cs typeface="Arial"/>
              </a:rPr>
              <a:t>Simplify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 compliance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through a unified platform that centralizes monitoring and reporting.</a:t>
            </a:r>
            <a:endParaRPr lang="en-US" altLang="en-US" sz="2400" b="0" i="0" u="none" strike="noStrike" cap="none" normalizeH="0" baseline="0" dirty="0">
              <a:ln>
                <a:noFill/>
              </a:ln>
              <a:effectLst/>
              <a:latin typeface="Arial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6192E"/>
              </a:buClr>
              <a:buSzTx/>
              <a:buFont typeface="Arial"/>
              <a:buChar char="•"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  <a:latin typeface="Arial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6192E"/>
              </a:buClr>
              <a:buSzTx/>
              <a:buFont typeface="Arial"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Cost-effective: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Reduce costs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by right-sizing safety for lower-risk employees with mobile-based protection.</a:t>
            </a:r>
            <a:endParaRPr lang="en-US" altLang="en-US" sz="2400" b="0" i="0" u="none" strike="noStrike" cap="none" normalizeH="0" baseline="0" dirty="0">
              <a:ln>
                <a:noFill/>
              </a:ln>
              <a:effectLst/>
              <a:latin typeface="Arial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6192E"/>
              </a:buClr>
              <a:buSzTx/>
              <a:buFont typeface="Arial"/>
              <a:buChar char="•"/>
              <a:tabLst/>
            </a:pPr>
            <a:endParaRPr lang="en-US" altLang="en-US" sz="2400" b="1" dirty="0">
              <a:latin typeface="Arial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6192E"/>
              </a:buClr>
              <a:buSzTx/>
              <a:buFont typeface="Arial"/>
              <a:buChar char="•"/>
              <a:tabLst/>
            </a:pPr>
            <a:r>
              <a:rPr lang="en-US" altLang="en-US" sz="2400" b="1" dirty="0">
                <a:latin typeface="Arial"/>
                <a:cs typeface="Arial"/>
              </a:rPr>
              <a:t>Peace of mind: </a:t>
            </a:r>
            <a:r>
              <a:rPr lang="en-US" altLang="en-US" sz="2400" dirty="0">
                <a:latin typeface="Arial"/>
                <a:cs typeface="Arial"/>
              </a:rPr>
              <a:t>Boost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 confidence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Arial"/>
                <a:cs typeface="Arial"/>
              </a:rPr>
              <a:t>in your safety program internally and externally with visible, responsive practices.</a:t>
            </a:r>
            <a:endParaRPr lang="en-US" altLang="en-US" sz="2400" b="0" i="0" u="none" strike="noStrike" cap="none" normalizeH="0" baseline="0" dirty="0">
              <a:ln>
                <a:noFill/>
              </a:ln>
              <a:effectLst/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126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C2693-44AE-D9FD-1AF1-21ED4E504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/>
              <a:t>SERVICE PLAN options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0586A6-E3D8-0B49-1588-3B92D160BD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4550" y="1522956"/>
            <a:ext cx="4795654" cy="1909003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en-US" sz="2400" b="1" dirty="0">
                <a:cs typeface="Arial"/>
              </a:rPr>
              <a:t>Self-monitored</a:t>
            </a:r>
            <a:endParaRPr lang="en-US" b="1" dirty="0">
              <a:cs typeface="Arial"/>
            </a:endParaRPr>
          </a:p>
          <a:p>
            <a:pPr lvl="2" indent="-457200">
              <a:buFont typeface="Wingdings"/>
              <a:buChar char="§"/>
            </a:pPr>
            <a:r>
              <a:rPr lang="en-US" sz="1800" dirty="0">
                <a:cs typeface="Arial"/>
              </a:rPr>
              <a:t>Your team is responsible to monitor and respond to your alerts 24/7, 365 days a year.</a:t>
            </a:r>
          </a:p>
          <a:p>
            <a:pPr marL="800100" lvl="2" indent="0">
              <a:buNone/>
            </a:pPr>
            <a:endParaRPr lang="en-US" sz="2400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57FB4-3DBC-149B-FA23-1646ABC953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 descr="A person wearing headphones sitting at a desk with multiple computer screens&#10;&#10;AI-generated content may be incorrect.">
            <a:extLst>
              <a:ext uri="{FF2B5EF4-FFF2-40B4-BE49-F238E27FC236}">
                <a16:creationId xmlns:a16="http://schemas.microsoft.com/office/drawing/2014/main" id="{5B45E3BE-25B2-C7EA-9983-F3B0C74321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9" r="-59" b="74"/>
          <a:stretch>
            <a:fillRect/>
          </a:stretch>
        </p:blipFill>
        <p:spPr>
          <a:xfrm>
            <a:off x="5996565" y="1066655"/>
            <a:ext cx="5685275" cy="4493858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237C3D1-B47E-8683-418D-D25CCB3901EC}"/>
              </a:ext>
            </a:extLst>
          </p:cNvPr>
          <p:cNvSpPr txBox="1">
            <a:spLocks/>
          </p:cNvSpPr>
          <p:nvPr/>
        </p:nvSpPr>
        <p:spPr>
          <a:xfrm>
            <a:off x="842491" y="3158167"/>
            <a:ext cx="4795654" cy="25473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2400" b="1" dirty="0">
                <a:cs typeface="Arial"/>
              </a:rPr>
              <a:t>Blackline monitored</a:t>
            </a:r>
            <a:endParaRPr lang="en-US" b="1" dirty="0">
              <a:cs typeface="Arial"/>
            </a:endParaRPr>
          </a:p>
          <a:p>
            <a:pPr lvl="2" indent="-457200">
              <a:buFont typeface="Wingdings"/>
              <a:buChar char="§"/>
            </a:pPr>
            <a:r>
              <a:rPr lang="en-US" sz="1800" dirty="0">
                <a:cs typeface="Arial"/>
              </a:rPr>
              <a:t>Unlike apps that only notify emergency contacts, Loner Mobile alerts Blackline’s Safety Operations Center (SOC), enabling live monitoring and immediate emergency response to the worker’s exact location.</a:t>
            </a:r>
            <a:endParaRPr lang="en-US" sz="2400" dirty="0"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2815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86273-CA3D-87F3-7C41-CD3F75AAD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A46F-3FEA-CA1F-2185-90D2662D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GETTING STARTED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667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1FD56-CFDE-065B-EC5F-CAA10285A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3E62-B661-8E41-BCDA-054F6CFA1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Arial"/>
              </a:rPr>
              <a:t>Loner Mobile APP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50790-C7F7-9054-899E-9BE1000617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E51D57-AC49-13AA-D5C7-80314F6E8C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Getting Started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6AD705-EAA9-9128-1221-59A3F8569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461" y="1847145"/>
            <a:ext cx="1119062" cy="1119062"/>
          </a:xfrm>
          <a:prstGeom prst="rect">
            <a:avLst/>
          </a:prstGeom>
        </p:spPr>
      </p:pic>
      <p:pic>
        <p:nvPicPr>
          <p:cNvPr id="10" name="Picture 9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BD5E0C4B-E229-767A-0D04-A915674FC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214" y="372814"/>
            <a:ext cx="1990725" cy="571500"/>
          </a:xfrm>
          <a:prstGeom prst="rect">
            <a:avLst/>
          </a:prstGeom>
        </p:spPr>
      </p:pic>
      <p:pic>
        <p:nvPicPr>
          <p:cNvPr id="11" name="Picture 10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B86A5799-4215-AA1E-1B26-DB26AB42A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450" y="371749"/>
            <a:ext cx="1990725" cy="571500"/>
          </a:xfrm>
          <a:prstGeom prst="rect">
            <a:avLst/>
          </a:prstGeom>
        </p:spPr>
      </p:pic>
      <p:pic>
        <p:nvPicPr>
          <p:cNvPr id="12" name="Picture 11" descr="A screenshot of a sign in&#10;&#10;AI-generated content may be incorrect.">
            <a:extLst>
              <a:ext uri="{FF2B5EF4-FFF2-40B4-BE49-F238E27FC236}">
                <a16:creationId xmlns:a16="http://schemas.microsoft.com/office/drawing/2014/main" id="{E00571BE-B09B-575D-A7BC-92ACAB203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7775" y="1151467"/>
            <a:ext cx="2379272" cy="49737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 descr="A screenshot of a login page&#10;&#10;AI-generated content may be incorrect.">
            <a:extLst>
              <a:ext uri="{FF2B5EF4-FFF2-40B4-BE49-F238E27FC236}">
                <a16:creationId xmlns:a16="http://schemas.microsoft.com/office/drawing/2014/main" id="{8C8E492E-6313-9376-9159-B77841AC2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6627" y="1155512"/>
            <a:ext cx="2384349" cy="49737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D3FC00-E7E4-518A-1E9D-94F8787D68F9}"/>
              </a:ext>
            </a:extLst>
          </p:cNvPr>
          <p:cNvSpPr txBox="1"/>
          <p:nvPr/>
        </p:nvSpPr>
        <p:spPr>
          <a:xfrm>
            <a:off x="191024" y="1399043"/>
            <a:ext cx="3962563" cy="58785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/>
              <a:t>Getting Started with Loner Mobile</a:t>
            </a:r>
            <a:br>
              <a:rPr lang="en-US" dirty="0"/>
            </a:br>
            <a:endParaRPr lang="en-US" dirty="0">
              <a:cs typeface="Arial" panose="020B0604020202020204"/>
            </a:endParaRPr>
          </a:p>
          <a:p>
            <a:pPr marL="285750" indent="-285750">
              <a:buClr>
                <a:srgbClr val="A6192E"/>
              </a:buClr>
              <a:buFont typeface="Arial"/>
              <a:buChar char="•"/>
            </a:pPr>
            <a:r>
              <a:rPr lang="en-US" sz="1600" b="1" dirty="0"/>
              <a:t>Download the App</a:t>
            </a:r>
            <a:endParaRPr lang="en-US" sz="1600" b="1" dirty="0">
              <a:cs typeface="Arial"/>
            </a:endParaRPr>
          </a:p>
          <a:p>
            <a:pPr marL="742950" lvl="1" indent="-285750">
              <a:buClr>
                <a:srgbClr val="A6192E"/>
              </a:buClr>
              <a:buFont typeface="Arial"/>
              <a:buChar char="•"/>
            </a:pPr>
            <a:r>
              <a:rPr lang="en-US" sz="1600" dirty="0"/>
              <a:t>Go to your device’s app store and </a:t>
            </a:r>
            <a:r>
              <a:rPr lang="en-US" sz="1600" b="1" dirty="0"/>
              <a:t>download Loner Mobile</a:t>
            </a:r>
            <a:r>
              <a:rPr lang="en-US" sz="1600" dirty="0"/>
              <a:t>.</a:t>
            </a:r>
            <a:endParaRPr lang="en-US" sz="1600" dirty="0">
              <a:cs typeface="Arial"/>
            </a:endParaRPr>
          </a:p>
          <a:p>
            <a:pPr marL="285750" indent="-285750">
              <a:buClr>
                <a:srgbClr val="A6192E"/>
              </a:buClr>
              <a:buFont typeface="Arial"/>
              <a:buChar char="•"/>
            </a:pPr>
            <a:endParaRPr lang="en-US" sz="1600" b="1" dirty="0">
              <a:cs typeface="Arial" panose="020B0604020202020204"/>
            </a:endParaRPr>
          </a:p>
          <a:p>
            <a:pPr marL="285750" indent="-285750">
              <a:buClr>
                <a:srgbClr val="A6192E"/>
              </a:buClr>
              <a:buFont typeface="Arial"/>
              <a:buChar char="•"/>
            </a:pPr>
            <a:r>
              <a:rPr lang="en-US" sz="1600" b="1" dirty="0"/>
              <a:t>Enable Location Services</a:t>
            </a:r>
            <a:endParaRPr lang="en-US" sz="1600" b="1" dirty="0">
              <a:cs typeface="Arial"/>
            </a:endParaRPr>
          </a:p>
          <a:p>
            <a:pPr marL="742950" lvl="1" indent="-285750">
              <a:buClr>
                <a:srgbClr val="A6192E"/>
              </a:buClr>
              <a:buFont typeface="Arial"/>
              <a:buChar char="•"/>
            </a:pPr>
            <a:r>
              <a:rPr lang="en-US" sz="1600" dirty="0"/>
              <a:t>To ensure the app works correctly, </a:t>
            </a:r>
            <a:r>
              <a:rPr lang="en-US" sz="1600" b="1" dirty="0"/>
              <a:t>allow location access</a:t>
            </a:r>
            <a:r>
              <a:rPr lang="en-US" sz="1600" dirty="0"/>
              <a:t> when prompted.</a:t>
            </a:r>
            <a:endParaRPr lang="en-US" sz="1600" dirty="0">
              <a:cs typeface="Arial"/>
            </a:endParaRPr>
          </a:p>
          <a:p>
            <a:pPr marL="285750" indent="-285750">
              <a:buClr>
                <a:srgbClr val="A6192E"/>
              </a:buClr>
              <a:buFont typeface="Arial"/>
              <a:buChar char="•"/>
            </a:pPr>
            <a:endParaRPr lang="en-US" sz="1600" dirty="0">
              <a:cs typeface="Arial"/>
            </a:endParaRPr>
          </a:p>
          <a:p>
            <a:pPr marL="285750" indent="-285750">
              <a:buClr>
                <a:srgbClr val="A6192E"/>
              </a:buClr>
              <a:buFont typeface="Arial"/>
              <a:buChar char="•"/>
            </a:pPr>
            <a:r>
              <a:rPr lang="en-US" sz="1600" b="1" dirty="0"/>
              <a:t>Enter Your Phone Number</a:t>
            </a:r>
            <a:endParaRPr lang="en-US" sz="1600" b="1" dirty="0">
              <a:cs typeface="Arial"/>
            </a:endParaRPr>
          </a:p>
          <a:p>
            <a:pPr marL="742950" lvl="1" indent="-285750">
              <a:buClr>
                <a:srgbClr val="A6192E"/>
              </a:buClr>
              <a:buFont typeface="Arial"/>
              <a:buChar char="•"/>
            </a:pPr>
            <a:r>
              <a:rPr lang="en-US" sz="1600" dirty="0"/>
              <a:t>Open the app and </a:t>
            </a:r>
            <a:r>
              <a:rPr lang="en-US" sz="1600" b="1" dirty="0"/>
              <a:t>enter your mobile number</a:t>
            </a:r>
            <a:r>
              <a:rPr lang="en-US" sz="1600" dirty="0"/>
              <a:t>.</a:t>
            </a:r>
            <a:endParaRPr lang="en-US" sz="1600" dirty="0">
              <a:cs typeface="Arial"/>
            </a:endParaRPr>
          </a:p>
          <a:p>
            <a:pPr marL="285750" indent="-285750">
              <a:buClr>
                <a:srgbClr val="A6192E"/>
              </a:buClr>
              <a:buFont typeface="Arial"/>
              <a:buChar char="•"/>
            </a:pPr>
            <a:endParaRPr lang="en-US" sz="1600" dirty="0">
              <a:cs typeface="Arial"/>
            </a:endParaRPr>
          </a:p>
          <a:p>
            <a:pPr marL="285750" indent="-285750">
              <a:buClr>
                <a:srgbClr val="A6192E"/>
              </a:buClr>
              <a:buFont typeface="Arial"/>
              <a:buChar char="•"/>
            </a:pPr>
            <a:r>
              <a:rPr lang="en-US" sz="1600" b="1" dirty="0"/>
              <a:t>Enter the Activation Code</a:t>
            </a:r>
            <a:endParaRPr lang="en-US" sz="1600" b="1" dirty="0">
              <a:cs typeface="Arial"/>
            </a:endParaRPr>
          </a:p>
          <a:p>
            <a:pPr marL="742950" lvl="1" indent="-285750">
              <a:buClr>
                <a:srgbClr val="A6192E"/>
              </a:buClr>
              <a:buFont typeface="Arial"/>
              <a:buChar char="•"/>
            </a:pPr>
            <a:r>
              <a:rPr lang="en-US" sz="1600" dirty="0"/>
              <a:t>You'll receive a </a:t>
            </a:r>
            <a:r>
              <a:rPr lang="en-US" sz="1600" b="1" dirty="0"/>
              <a:t>text message with your activation code</a:t>
            </a:r>
            <a:r>
              <a:rPr lang="en-US" sz="1600" dirty="0"/>
              <a:t>. Copy and paste it into the app.</a:t>
            </a:r>
            <a:endParaRPr lang="en-US" sz="1600" dirty="0">
              <a:cs typeface="Arial"/>
            </a:endParaRPr>
          </a:p>
          <a:p>
            <a:endParaRPr lang="en-US" sz="1600" dirty="0">
              <a:cs typeface="Arial"/>
            </a:endParaRPr>
          </a:p>
          <a:p>
            <a:endParaRPr lang="en-US" sz="1600" dirty="0">
              <a:cs typeface="Arial"/>
            </a:endParaRP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6" name="Picture 15" descr="A screenshot of a phone&#10;&#10;AI-generated content may be incorrect.">
            <a:extLst>
              <a:ext uri="{FF2B5EF4-FFF2-40B4-BE49-F238E27FC236}">
                <a16:creationId xmlns:a16="http://schemas.microsoft.com/office/drawing/2014/main" id="{23C1BC07-BAC3-0F6E-1971-963DD155558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1087" t="17846" r="11285" b="53333"/>
          <a:stretch/>
        </p:blipFill>
        <p:spPr>
          <a:xfrm>
            <a:off x="4026458" y="3269972"/>
            <a:ext cx="2861528" cy="1976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770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0AD79-0731-B419-FDF6-CCE3360DA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6F124F4-DA8C-BF6D-B784-CE81981B8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1692708"/>
            <a:ext cx="2778156" cy="29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97B3A-384D-E18A-E324-DF65245F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Arial"/>
              </a:rPr>
              <a:t>SOS Button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8CAB1-01EF-48DB-54B9-803E9395E1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B3C9BF-E9FA-2F45-9AA6-D0C86C34C16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5794D6-A317-EDE4-FEC6-2F9892944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806" y="856497"/>
            <a:ext cx="10466388" cy="461082"/>
          </a:xfrm>
        </p:spPr>
        <p:txBody>
          <a:bodyPr/>
          <a:lstStyle/>
          <a:p>
            <a:r>
              <a:rPr lang="en-US"/>
              <a:t>Components</a:t>
            </a: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C2BAF3E7-3FA4-8781-5696-3AC7F3B581E5}"/>
              </a:ext>
            </a:extLst>
          </p:cNvPr>
          <p:cNvSpPr txBox="1"/>
          <p:nvPr/>
        </p:nvSpPr>
        <p:spPr>
          <a:xfrm>
            <a:off x="3907652" y="2838958"/>
            <a:ext cx="748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Arial Regular" charset="0"/>
                <a:cs typeface="Arial Regular" charset="0"/>
              </a:rPr>
              <a:t>Button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FA30CFF-874E-3E19-0F91-76F134742858}"/>
              </a:ext>
            </a:extLst>
          </p:cNvPr>
          <p:cNvCxnSpPr>
            <a:cxnSpLocks/>
          </p:cNvCxnSpPr>
          <p:nvPr/>
        </p:nvCxnSpPr>
        <p:spPr>
          <a:xfrm flipV="1">
            <a:off x="2496841" y="3146735"/>
            <a:ext cx="2079641" cy="5691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B4F2E7-E25E-5476-F399-BBC9FF3D773E}"/>
              </a:ext>
            </a:extLst>
          </p:cNvPr>
          <p:cNvCxnSpPr>
            <a:cxnSpLocks/>
          </p:cNvCxnSpPr>
          <p:nvPr/>
        </p:nvCxnSpPr>
        <p:spPr>
          <a:xfrm flipV="1">
            <a:off x="2271736" y="1802327"/>
            <a:ext cx="2079641" cy="5691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39AABB-46F2-FE15-D17A-D9745424FB27}"/>
              </a:ext>
            </a:extLst>
          </p:cNvPr>
          <p:cNvCxnSpPr>
            <a:cxnSpLocks/>
          </p:cNvCxnSpPr>
          <p:nvPr/>
        </p:nvCxnSpPr>
        <p:spPr>
          <a:xfrm flipV="1">
            <a:off x="2237069" y="1802327"/>
            <a:ext cx="0" cy="1190519"/>
          </a:xfrm>
          <a:prstGeom prst="line">
            <a:avLst/>
          </a:prstGeom>
          <a:ln w="19050" cap="rnd">
            <a:solidFill>
              <a:srgbClr val="A6192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48">
            <a:extLst>
              <a:ext uri="{FF2B5EF4-FFF2-40B4-BE49-F238E27FC236}">
                <a16:creationId xmlns:a16="http://schemas.microsoft.com/office/drawing/2014/main" id="{5DC9D7A7-7F43-BB16-250C-2FA74D421623}"/>
              </a:ext>
            </a:extLst>
          </p:cNvPr>
          <p:cNvSpPr txBox="1"/>
          <p:nvPr/>
        </p:nvSpPr>
        <p:spPr>
          <a:xfrm>
            <a:off x="3907652" y="1538658"/>
            <a:ext cx="1832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Arial Regular" charset="0"/>
                <a:cs typeface="Arial Regular" charset="0"/>
              </a:rPr>
              <a:t>Connectivity and alarm lights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D43000-8356-0984-4A84-D08A231D6221}"/>
              </a:ext>
            </a:extLst>
          </p:cNvPr>
          <p:cNvSpPr txBox="1"/>
          <p:nvPr/>
        </p:nvSpPr>
        <p:spPr>
          <a:xfrm>
            <a:off x="5872528" y="1087038"/>
            <a:ext cx="5554853" cy="43704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dirty="0"/>
              <a:t>SOS Button Overview</a:t>
            </a:r>
          </a:p>
          <a:p>
            <a:endParaRPr lang="en-US" dirty="0"/>
          </a:p>
          <a:p>
            <a:pPr marL="285750" indent="-285750">
              <a:buClr>
                <a:srgbClr val="A6192E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SOS Button</a:t>
            </a:r>
            <a:r>
              <a:rPr lang="en-US" sz="1600" dirty="0"/>
              <a:t> is a compact, wearable device that pairs with the </a:t>
            </a:r>
            <a:r>
              <a:rPr lang="en-US" sz="1600" b="1" dirty="0"/>
              <a:t>Loner Mobile app</a:t>
            </a:r>
            <a:r>
              <a:rPr lang="en-US" sz="1600" dirty="0"/>
              <a:t> to:</a:t>
            </a:r>
          </a:p>
          <a:p>
            <a:pPr marL="742950" lvl="1" indent="-285750">
              <a:buClr>
                <a:srgbClr val="A6192E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Trigger an SOS alert</a:t>
            </a:r>
          </a:p>
          <a:p>
            <a:pPr marL="742950" lvl="1" indent="-285750">
              <a:buClr>
                <a:srgbClr val="A6192E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Confirm a pending safety alarm</a:t>
            </a:r>
          </a:p>
          <a:p>
            <a:pPr marL="285750" indent="-285750">
              <a:buClr>
                <a:srgbClr val="A6192E"/>
              </a:buClr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Clr>
                <a:srgbClr val="A6192E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Changing the Battery</a:t>
            </a:r>
          </a:p>
          <a:p>
            <a:pPr marL="285750" indent="-285750">
              <a:buClr>
                <a:srgbClr val="A6192E"/>
              </a:buClr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742950" lvl="1" indent="-285750">
              <a:buClr>
                <a:srgbClr val="A6192E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Battery Type:</a:t>
            </a:r>
            <a:r>
              <a:rPr lang="en-US" sz="1600" dirty="0"/>
              <a:t> CR2032 (watch-style)</a:t>
            </a:r>
          </a:p>
          <a:p>
            <a:pPr marL="742950" lvl="1" indent="-285750">
              <a:buClr>
                <a:srgbClr val="A6192E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How to Open:</a:t>
            </a:r>
            <a:r>
              <a:rPr lang="en-US" sz="1600" dirty="0"/>
              <a:t> Gently </a:t>
            </a:r>
            <a:r>
              <a:rPr lang="en-US" sz="1600" b="1" dirty="0"/>
              <a:t>twist the front and back pieces in opposite directions</a:t>
            </a:r>
            <a:r>
              <a:rPr lang="en-US" sz="1600" dirty="0"/>
              <a:t> to open the device.</a:t>
            </a:r>
          </a:p>
          <a:p>
            <a:pPr marL="742950" lvl="1" indent="-285750">
              <a:buClr>
                <a:srgbClr val="A6192E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Having trouble?</a:t>
            </a:r>
            <a:r>
              <a:rPr lang="en-US" sz="1600" dirty="0"/>
              <a:t> Visit a </a:t>
            </a:r>
            <a:r>
              <a:rPr lang="en-US" sz="1600" b="1" dirty="0"/>
              <a:t>watch repair center</a:t>
            </a:r>
            <a:r>
              <a:rPr lang="en-US" sz="1600" dirty="0"/>
              <a:t> for assistance.</a:t>
            </a:r>
          </a:p>
          <a:p>
            <a:pPr marL="742950" lvl="1" indent="-285750">
              <a:buClr>
                <a:srgbClr val="A6192E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Battery Life:</a:t>
            </a:r>
            <a:r>
              <a:rPr lang="en-US" sz="1600" dirty="0"/>
              <a:t> Lasts </a:t>
            </a:r>
            <a:r>
              <a:rPr lang="en-US" sz="1600" b="1" dirty="0"/>
              <a:t>2–3 months</a:t>
            </a:r>
            <a:r>
              <a:rPr lang="en-US" sz="1600" dirty="0"/>
              <a:t> with regular use. The device can stay </a:t>
            </a:r>
            <a:r>
              <a:rPr lang="en-US" sz="1600" b="1" dirty="0"/>
              <a:t>powered on continuously</a:t>
            </a:r>
            <a:r>
              <a:rPr lang="en-US" sz="1600" dirty="0"/>
              <a:t>.</a:t>
            </a:r>
            <a:br>
              <a:rPr lang="en-US" sz="1600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8747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101820"/>
      </a:dk2>
      <a:lt2>
        <a:srgbClr val="F2F3F3"/>
      </a:lt2>
      <a:accent1>
        <a:srgbClr val="A6192E"/>
      </a:accent1>
      <a:accent2>
        <a:srgbClr val="509E2F"/>
      </a:accent2>
      <a:accent3>
        <a:srgbClr val="0071CE"/>
      </a:accent3>
      <a:accent4>
        <a:srgbClr val="B1B3B3"/>
      </a:accent4>
      <a:accent5>
        <a:srgbClr val="535659"/>
      </a:accent5>
      <a:accent6>
        <a:srgbClr val="FFFFF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A06B5A6DF3AE4695C716918B018158" ma:contentTypeVersion="14" ma:contentTypeDescription="Create a new document." ma:contentTypeScope="" ma:versionID="7e6f5ac27eb3a9b3c74372187260b66b">
  <xsd:schema xmlns:xsd="http://www.w3.org/2001/XMLSchema" xmlns:xs="http://www.w3.org/2001/XMLSchema" xmlns:p="http://schemas.microsoft.com/office/2006/metadata/properties" xmlns:ns2="55403815-dd7d-4d65-bd2d-3ba08b0e37cb" xmlns:ns3="d2a74d6b-2123-45a2-af4c-e2a7ef09977a" xmlns:ns4="12566a56-7876-4330-bd2e-8dcb079408d8" targetNamespace="http://schemas.microsoft.com/office/2006/metadata/properties" ma:root="true" ma:fieldsID="5a8a44b74ff5f1893e98767252840775" ns2:_="" ns3:_="" ns4:_="">
    <xsd:import namespace="55403815-dd7d-4d65-bd2d-3ba08b0e37cb"/>
    <xsd:import namespace="d2a74d6b-2123-45a2-af4c-e2a7ef09977a"/>
    <xsd:import namespace="12566a56-7876-4330-bd2e-8dcb079408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03815-dd7d-4d65-bd2d-3ba08b0e37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b131204-99d1-45cc-bcf0-ed2da740ad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a74d6b-2123-45a2-af4c-e2a7ef09977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566a56-7876-4330-bd2e-8dcb079408d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b678967-9c52-4a1a-a2fd-9efd403a2c67}" ma:internalName="TaxCatchAll" ma:showField="CatchAllData" ma:web="d2a74d6b-2123-45a2-af4c-e2a7ef0997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3b131204-99d1-45cc-bcf0-ed2da740ad1d" ContentTypeId="0x0101" PreviousValue="false" LastSyncTimeStamp="2021-05-28T20:37:11.97Z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403815-dd7d-4d65-bd2d-3ba08b0e37cb">
      <Terms xmlns="http://schemas.microsoft.com/office/infopath/2007/PartnerControls"/>
    </lcf76f155ced4ddcb4097134ff3c332f>
    <TaxCatchAll xmlns="12566a56-7876-4330-bd2e-8dcb079408d8" xsi:nil="true"/>
  </documentManagement>
</p:properties>
</file>

<file path=customXml/itemProps1.xml><?xml version="1.0" encoding="utf-8"?>
<ds:datastoreItem xmlns:ds="http://schemas.openxmlformats.org/officeDocument/2006/customXml" ds:itemID="{3E653C0D-445F-47EA-A18C-1C274E2706B3}">
  <ds:schemaRefs>
    <ds:schemaRef ds:uri="12566a56-7876-4330-bd2e-8dcb079408d8"/>
    <ds:schemaRef ds:uri="55403815-dd7d-4d65-bd2d-3ba08b0e37cb"/>
    <ds:schemaRef ds:uri="d2a74d6b-2123-45a2-af4c-e2a7ef0997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4F474B7-79D7-401B-914D-DB72E4B2486D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D60EBAC2-24AC-481D-A3CD-A430BF8A7E4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FB66357-41B6-43F3-8247-CD59570A076A}">
  <ds:schemaRefs>
    <ds:schemaRef ds:uri="http://schemas.microsoft.com/office/2006/documentManagement/types"/>
    <ds:schemaRef ds:uri="55403815-dd7d-4d65-bd2d-3ba08b0e37cb"/>
    <ds:schemaRef ds:uri="http://schemas.microsoft.com/office/2006/metadata/properties"/>
    <ds:schemaRef ds:uri="d2a74d6b-2123-45a2-af4c-e2a7ef09977a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2566a56-7876-4330-bd2e-8dcb079408d8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f6af9084-635c-4f0f-9eae-c51ee22d567d}" enabled="0" method="" siteId="{f6af9084-635c-4f0f-9eae-c51ee22d567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1553</Words>
  <Application>Microsoft Office PowerPoint</Application>
  <PresentationFormat>Widescreen</PresentationFormat>
  <Paragraphs>209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Regular</vt:lpstr>
      <vt:lpstr>Calibri</vt:lpstr>
      <vt:lpstr>Segoe UI</vt:lpstr>
      <vt:lpstr>Wingdings</vt:lpstr>
      <vt:lpstr>1_Office Theme</vt:lpstr>
      <vt:lpstr>PowerPoint Presentation</vt:lpstr>
      <vt:lpstr>AGENDA</vt:lpstr>
      <vt:lpstr>What is loner mobile?</vt:lpstr>
      <vt:lpstr>Loner Mobile</vt:lpstr>
      <vt:lpstr>Key Benefits of Loner Mobile</vt:lpstr>
      <vt:lpstr>SERVICE PLAN options</vt:lpstr>
      <vt:lpstr>GETTING STARTED</vt:lpstr>
      <vt:lpstr>Loner Mobile APP</vt:lpstr>
      <vt:lpstr>SOS Button</vt:lpstr>
      <vt:lpstr>Loner Mobile APP</vt:lpstr>
      <vt:lpstr>STARTING YOUR SHIFT</vt:lpstr>
      <vt:lpstr>Turning on your accessory</vt:lpstr>
      <vt:lpstr>Pairing accessories to loner mobile</vt:lpstr>
      <vt:lpstr>Start monitoring</vt:lpstr>
      <vt:lpstr>DURING YOUR SHIFT</vt:lpstr>
      <vt:lpstr>During your shift</vt:lpstr>
      <vt:lpstr>During your shift</vt:lpstr>
      <vt:lpstr>During your shift</vt:lpstr>
      <vt:lpstr>During your shift</vt:lpstr>
      <vt:lpstr>During your shift</vt:lpstr>
      <vt:lpstr>During your shift</vt:lpstr>
      <vt:lpstr>NOTIFICATIONS</vt:lpstr>
      <vt:lpstr>notifications</vt:lpstr>
      <vt:lpstr>notifications</vt:lpstr>
      <vt:lpstr>ENDING YOUR SHIFT</vt:lpstr>
      <vt:lpstr>Ending your shift</vt:lpstr>
      <vt:lpstr>Ending your shift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Robyn Chauvin</cp:lastModifiedBy>
  <cp:revision>103</cp:revision>
  <dcterms:created xsi:type="dcterms:W3CDTF">2022-05-14T14:17:02Z</dcterms:created>
  <dcterms:modified xsi:type="dcterms:W3CDTF">2025-07-22T20:02:49Z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0x0101008BA06B5A6DF3AE4695C716918B018158</vt:lpwstr>
  </property>
  <property fmtid="{D5CDD505-2E9C-101B-9397-08002B2CF9AE}" pid="3" name="MediaServiceImageTags">
    <vt:lpwstr/>
  </property>
  <property fmtid="{D5CDD505-2E9C-101B-9397-08002B2CF9AE}" pid="4" name="ArticulateGUID">
    <vt:lpwstr>2AAEFD74-9AAD-49E8-8A98-DD80044BC58B</vt:lpwstr>
  </property>
  <property fmtid="{D5CDD505-2E9C-101B-9397-08002B2CF9AE}" pid="5" name="ArticulatePath">
    <vt:lpwstr>2025 Blackline Safety Powerpoint Template</vt:lpwstr>
  </property>
</Properties>
</file>